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343" r:id="rId2"/>
    <p:sldId id="344" r:id="rId3"/>
    <p:sldId id="347" r:id="rId4"/>
    <p:sldId id="348" r:id="rId5"/>
    <p:sldId id="351" r:id="rId6"/>
    <p:sldId id="356" r:id="rId7"/>
    <p:sldId id="390" r:id="rId8"/>
    <p:sldId id="389" r:id="rId9"/>
    <p:sldId id="352" r:id="rId10"/>
    <p:sldId id="381" r:id="rId11"/>
    <p:sldId id="377" r:id="rId12"/>
    <p:sldId id="378" r:id="rId13"/>
    <p:sldId id="379" r:id="rId14"/>
    <p:sldId id="384" r:id="rId15"/>
    <p:sldId id="376" r:id="rId16"/>
    <p:sldId id="353" r:id="rId17"/>
    <p:sldId id="355" r:id="rId18"/>
    <p:sldId id="385" r:id="rId19"/>
    <p:sldId id="386" r:id="rId20"/>
    <p:sldId id="375" r:id="rId21"/>
  </p:sldIdLst>
  <p:sldSz cx="9144000" cy="6858000" type="screen4x3"/>
  <p:notesSz cx="6735763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FF9999"/>
    <a:srgbClr val="CCCCFF"/>
    <a:srgbClr val="770303"/>
    <a:srgbClr val="E7D0CE"/>
    <a:srgbClr val="6F0600"/>
    <a:srgbClr val="6A2B1C"/>
    <a:srgbClr val="702E1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00" autoAdjust="0"/>
    <p:restoredTop sz="94816" autoAdjust="0"/>
  </p:normalViewPr>
  <p:slideViewPr>
    <p:cSldViewPr showGuides="1">
      <p:cViewPr>
        <p:scale>
          <a:sx n="75" d="100"/>
          <a:sy n="75" d="100"/>
        </p:scale>
        <p:origin x="-1134" y="-636"/>
      </p:cViewPr>
      <p:guideLst>
        <p:guide orient="horz" pos="12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49" d="100"/>
          <a:sy n="49" d="100"/>
        </p:scale>
        <p:origin x="-1962" y="-108"/>
      </p:cViewPr>
      <p:guideLst>
        <p:guide orient="horz" pos="3104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6" tIns="46176" rIns="92356" bIns="46176" numCol="1" anchor="t" anchorCtr="0" compatLnSpc="1">
            <a:prstTxWarp prst="textNoShape">
              <a:avLst/>
            </a:prstTxWarp>
          </a:bodyPr>
          <a:lstStyle>
            <a:lvl1pPr defTabSz="90170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945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6" tIns="46176" rIns="92356" bIns="46176" numCol="1" anchor="t" anchorCtr="0" compatLnSpc="1">
            <a:prstTxWarp prst="textNoShape">
              <a:avLst/>
            </a:prstTxWarp>
          </a:bodyPr>
          <a:lstStyle>
            <a:lvl1pPr algn="r" defTabSz="901700">
              <a:defRPr sz="1200" b="0">
                <a:latin typeface="Times New Roman" pitchFamily="18" charset="0"/>
              </a:defRPr>
            </a:lvl1pPr>
          </a:lstStyle>
          <a:p>
            <a:fld id="{4E91D39E-B7B2-4DB6-B6D9-D91FD2FA08ED}" type="datetimeFigureOut">
              <a:rPr lang="ru-RU"/>
              <a:pPr/>
              <a:t>01.06.2012</a:t>
            </a:fld>
            <a:endParaRPr lang="ru-RU"/>
          </a:p>
        </p:txBody>
      </p:sp>
      <p:sp>
        <p:nvSpPr>
          <p:cNvPr id="1946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9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6" tIns="46176" rIns="92356" bIns="46176" numCol="1" anchor="b" anchorCtr="0" compatLnSpc="1">
            <a:prstTxWarp prst="textNoShape">
              <a:avLst/>
            </a:prstTxWarp>
          </a:bodyPr>
          <a:lstStyle>
            <a:lvl1pPr defTabSz="90170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946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64663"/>
            <a:ext cx="2919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6" tIns="46176" rIns="92356" bIns="46176" numCol="1" anchor="b" anchorCtr="0" compatLnSpc="1">
            <a:prstTxWarp prst="textNoShape">
              <a:avLst/>
            </a:prstTxWarp>
          </a:bodyPr>
          <a:lstStyle>
            <a:lvl1pPr algn="r" defTabSz="901700">
              <a:defRPr sz="1200" b="0">
                <a:latin typeface="Times New Roman" pitchFamily="18" charset="0"/>
              </a:defRPr>
            </a:lvl1pPr>
          </a:lstStyle>
          <a:p>
            <a:fld id="{37269EF0-CC9C-449D-96F6-8086718A423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7844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6" tIns="46176" rIns="92356" bIns="46176" numCol="1" anchor="t" anchorCtr="0" compatLnSpc="1">
            <a:prstTxWarp prst="textNoShape">
              <a:avLst/>
            </a:prstTxWarp>
          </a:bodyPr>
          <a:lstStyle>
            <a:lvl1pPr defTabSz="90170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6" tIns="46176" rIns="92356" bIns="46176" numCol="1" anchor="t" anchorCtr="0" compatLnSpc="1">
            <a:prstTxWarp prst="textNoShape">
              <a:avLst/>
            </a:prstTxWarp>
          </a:bodyPr>
          <a:lstStyle>
            <a:lvl1pPr algn="r" defTabSz="901700">
              <a:defRPr sz="1200" b="0">
                <a:latin typeface="Times New Roman" pitchFamily="18" charset="0"/>
              </a:defRPr>
            </a:lvl1pPr>
          </a:lstStyle>
          <a:p>
            <a:fld id="{2A05E6A1-E598-43FC-A306-9873BFFC2D8F}" type="datetimeFigureOut">
              <a:rPr lang="ru-RU"/>
              <a:pPr/>
              <a:t>01.06.2012</a:t>
            </a:fld>
            <a:endParaRPr lang="ru-RU"/>
          </a:p>
        </p:txBody>
      </p:sp>
      <p:sp>
        <p:nvSpPr>
          <p:cNvPr id="2458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1538"/>
            <a:ext cx="4938713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6" tIns="46176" rIns="92356" bIns="461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35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9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6" tIns="46176" rIns="92356" bIns="46176" numCol="1" anchor="b" anchorCtr="0" compatLnSpc="1">
            <a:prstTxWarp prst="textNoShape">
              <a:avLst/>
            </a:prstTxWarp>
          </a:bodyPr>
          <a:lstStyle>
            <a:lvl1pPr defTabSz="90170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235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64663"/>
            <a:ext cx="2919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6" tIns="46176" rIns="92356" bIns="46176" numCol="1" anchor="b" anchorCtr="0" compatLnSpc="1">
            <a:prstTxWarp prst="textNoShape">
              <a:avLst/>
            </a:prstTxWarp>
          </a:bodyPr>
          <a:lstStyle>
            <a:lvl1pPr algn="r" defTabSz="901700">
              <a:defRPr sz="1200" b="0">
                <a:latin typeface="Times New Roman" pitchFamily="18" charset="0"/>
              </a:defRPr>
            </a:lvl1pPr>
          </a:lstStyle>
          <a:p>
            <a:fld id="{79272731-75F8-413E-9690-897E07F5743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7467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7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3425" indent="-282575" defTabSz="9017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7125" indent="-225425" defTabSz="9017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9563" indent="-225425" defTabSz="9017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30413" indent="-225425" defTabSz="9017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87613" indent="-225425" defTabSz="9017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44813" indent="-225425" defTabSz="9017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2013" indent="-225425" defTabSz="9017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5425" defTabSz="9017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60D364-4D29-456A-99B8-40922D4DD978}" type="slidenum">
              <a:rPr lang="ru-RU" sz="1200" b="0">
                <a:latin typeface="Times New Roman" pitchFamily="18" charset="0"/>
              </a:rPr>
              <a:pPr eaLnBrk="1" hangingPunct="1"/>
              <a:t>1</a:t>
            </a:fld>
            <a:endParaRPr lang="ru-RU" sz="1200" b="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C1CEA08A-4A86-4542-80B3-B7AA19341909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216B739E-41EA-4823-BDA9-3ABB5941641C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>
                <a:latin typeface="Arial" charset="0"/>
              </a:rPr>
              <a:t>Примеры карьерного роста на предприятиях Концерна:</a:t>
            </a:r>
          </a:p>
          <a:p>
            <a:r>
              <a:rPr lang="ru-RU" smtClean="0">
                <a:latin typeface="Arial" charset="0"/>
              </a:rPr>
              <a:t>Сюлдеркина Ольга Игоревна (Четра-КЗЧ)</a:t>
            </a:r>
          </a:p>
          <a:p>
            <a:r>
              <a:rPr lang="ru-RU" smtClean="0">
                <a:latin typeface="Arial" charset="0"/>
              </a:rPr>
              <a:t>Гаврилов Евгений Валерьевич (ДИТ)</a:t>
            </a:r>
          </a:p>
          <a:p>
            <a:r>
              <a:rPr lang="ru-RU" smtClean="0">
                <a:latin typeface="Arial" charset="0"/>
              </a:rPr>
              <a:t>Свинцова Алла Олеговна (ДКО</a:t>
            </a:r>
          </a:p>
          <a:p>
            <a:r>
              <a:rPr lang="ru-RU" smtClean="0">
                <a:latin typeface="Arial" charset="0"/>
              </a:rPr>
              <a:t>Редькин Валерий Валеревич (ЗКЛЗ)</a:t>
            </a:r>
          </a:p>
          <a:p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0CA6F-BE3D-41D7-B5F5-04510E5213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6900268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71C34-410E-4840-B563-39BE767969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146121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4163" y="0"/>
            <a:ext cx="2055812" cy="2676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1963" y="0"/>
            <a:ext cx="6019800" cy="2676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45F7-A482-45AA-968B-58B813C308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422830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5224463" cy="5762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1963" y="1441450"/>
            <a:ext cx="4037012" cy="1235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51375" y="1441450"/>
            <a:ext cx="4038600" cy="54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51375" y="2135188"/>
            <a:ext cx="4038600" cy="54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250DE-E5D7-453A-9598-0EE92CC028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6081666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61963" y="0"/>
            <a:ext cx="8228012" cy="2676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5B50-4793-4D13-A788-D1C91BDA0F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035661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124075" y="0"/>
            <a:ext cx="5224463" cy="5762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1963" y="1441450"/>
            <a:ext cx="4037012" cy="54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51375" y="1441450"/>
            <a:ext cx="4038600" cy="54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1963" y="2135188"/>
            <a:ext cx="4037012" cy="54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1375" y="2135188"/>
            <a:ext cx="4038600" cy="54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57793-2A01-4B7D-8B2E-73D970FA6E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131456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E4F6B-D5A2-4A3E-8C86-F792734418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754363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BCC05-C894-427B-9744-10763A4FB2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769820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1963" y="1441450"/>
            <a:ext cx="4037012" cy="1235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1441450"/>
            <a:ext cx="4038600" cy="1235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91FB8-32F9-4F94-9DE2-EA10E27719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878118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C20F-E55E-4F76-A860-B4EBCEA65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007461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2D019-A139-417E-8BA8-B0B6E6F76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7140104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F78F2-592B-425E-BD41-E081521369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581822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8A199-0672-4FC9-A9B5-0F8642099A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945185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D5580-F961-44C9-9C2B-FC413EC471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471254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861425" y="6619875"/>
            <a:ext cx="2127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rgbClr val="0A419B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3F2715-B2C9-4FC2-9914-1966874E96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1963" y="1441450"/>
            <a:ext cx="82280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GB" smtClean="0"/>
              <a:t>Click to edit Master text styles</a:t>
            </a:r>
          </a:p>
          <a:p>
            <a:pPr lvl="2"/>
            <a:r>
              <a:rPr lang="en-GB" smtClean="0"/>
              <a:t>First level bullet</a:t>
            </a:r>
          </a:p>
          <a:p>
            <a:pPr lvl="3"/>
            <a:r>
              <a:rPr lang="en-GB" smtClean="0"/>
              <a:t>second level bullet</a:t>
            </a:r>
          </a:p>
          <a:p>
            <a:pPr lvl="4"/>
            <a:r>
              <a:rPr lang="en-GB" smtClean="0"/>
              <a:t>third level bullet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2124075" y="0"/>
            <a:ext cx="52244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add title</a:t>
            </a:r>
          </a:p>
        </p:txBody>
      </p:sp>
      <p:pic>
        <p:nvPicPr>
          <p:cNvPr id="2053" name="Picture 8" descr="mine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</p:sldLayoutIdLst>
  <p:transition/>
  <p:hf hdr="0" ftr="0" dt="0"/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34" charset="0"/>
          <a:cs typeface="Arial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34" charset="0"/>
          <a:cs typeface="Arial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34" charset="0"/>
          <a:cs typeface="Arial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762000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chemeClr val="tx1"/>
        </a:buClr>
        <a:buSzPct val="70000"/>
        <a:buFont typeface="Arial" charset="0"/>
        <a:buChar char="•"/>
        <a:defRPr sz="12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62000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–"/>
        <a:defRPr sz="1200">
          <a:solidFill>
            <a:schemeClr val="tx1"/>
          </a:solidFill>
          <a:latin typeface="+mn-lt"/>
          <a:cs typeface="+mn-cs"/>
        </a:defRPr>
      </a:lvl2pPr>
      <a:lvl3pPr marL="195263" indent="-192088" algn="l" defTabSz="762000" rtl="0" eaLnBrk="0" fontAlgn="base" hangingPunct="0">
        <a:lnSpc>
          <a:spcPct val="125000"/>
        </a:lnSpc>
        <a:spcBef>
          <a:spcPct val="1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1200">
          <a:solidFill>
            <a:schemeClr val="tx1"/>
          </a:solidFill>
          <a:latin typeface="+mn-lt"/>
          <a:cs typeface="+mn-cs"/>
        </a:defRPr>
      </a:lvl3pPr>
      <a:lvl4pPr marL="368300" indent="-171450" algn="l" defTabSz="762000" rtl="0" eaLnBrk="0" fontAlgn="base" hangingPunct="0">
        <a:lnSpc>
          <a:spcPct val="125000"/>
        </a:lnSpc>
        <a:spcBef>
          <a:spcPct val="0"/>
        </a:spcBef>
        <a:spcAft>
          <a:spcPct val="0"/>
        </a:spcAft>
        <a:buClr>
          <a:schemeClr val="accent1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573088" indent="-203200" algn="l" defTabSz="762000" rtl="0" eaLnBrk="0" fontAlgn="base" hangingPunct="0">
        <a:lnSpc>
          <a:spcPct val="125000"/>
        </a:lnSpc>
        <a:spcBef>
          <a:spcPct val="0"/>
        </a:spcBef>
        <a:spcAft>
          <a:spcPct val="0"/>
        </a:spcAft>
        <a:buClr>
          <a:schemeClr val="accent1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030288" indent="-203200" algn="l" defTabSz="762000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487488" indent="-203200" algn="l" defTabSz="762000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1944688" indent="-203200" algn="l" defTabSz="762000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401888" indent="-203200" algn="l" defTabSz="762000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9" Type="http://schemas.openxmlformats.org/officeDocument/2006/relationships/image" Target="../media/image49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34" Type="http://schemas.openxmlformats.org/officeDocument/2006/relationships/image" Target="../media/image44.png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50" Type="http://schemas.openxmlformats.org/officeDocument/2006/relationships/image" Target="../media/image6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38" Type="http://schemas.openxmlformats.org/officeDocument/2006/relationships/image" Target="../media/image48.png"/><Relationship Id="rId46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36" Type="http://schemas.openxmlformats.org/officeDocument/2006/relationships/image" Target="../media/image46.png"/><Relationship Id="rId49" Type="http://schemas.openxmlformats.org/officeDocument/2006/relationships/image" Target="../media/image59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4" Type="http://schemas.openxmlformats.org/officeDocument/2006/relationships/image" Target="../media/image54.png"/><Relationship Id="rId52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48" Type="http://schemas.openxmlformats.org/officeDocument/2006/relationships/image" Target="../media/image58.png"/><Relationship Id="rId8" Type="http://schemas.openxmlformats.org/officeDocument/2006/relationships/image" Target="../media/image18.png"/><Relationship Id="rId51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endParaRPr lang="en-US" sz="2000" dirty="0">
              <a:solidFill>
                <a:srgbClr val="6F0600"/>
              </a:solidFill>
            </a:endParaRPr>
          </a:p>
          <a:p>
            <a:pPr algn="ctr"/>
            <a:r>
              <a:rPr lang="ru-RU" sz="2000" dirty="0">
                <a:solidFill>
                  <a:srgbClr val="6F0600"/>
                </a:solidFill>
              </a:rPr>
              <a:t>Интеграция образования, науки и бизнеса в </a:t>
            </a:r>
            <a:r>
              <a:rPr lang="en-US" sz="2000" dirty="0">
                <a:solidFill>
                  <a:srgbClr val="6F0600"/>
                </a:solidFill>
              </a:rPr>
              <a:t>XXI</a:t>
            </a:r>
            <a:r>
              <a:rPr lang="ru-RU" sz="2000" dirty="0">
                <a:solidFill>
                  <a:srgbClr val="6F0600"/>
                </a:solidFill>
              </a:rPr>
              <a:t> веке: </a:t>
            </a:r>
            <a:endParaRPr lang="en-US" sz="2000" dirty="0">
              <a:solidFill>
                <a:srgbClr val="6F0600"/>
              </a:solidFill>
            </a:endParaRPr>
          </a:p>
          <a:p>
            <a:pPr algn="ctr"/>
            <a:r>
              <a:rPr lang="ru-RU" sz="2000" dirty="0">
                <a:solidFill>
                  <a:srgbClr val="6F0600"/>
                </a:solidFill>
              </a:rPr>
              <a:t>новые пути и возможности</a:t>
            </a:r>
          </a:p>
          <a:p>
            <a:pPr algn="ctr"/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074" name="Rectangle 13"/>
          <p:cNvSpPr>
            <a:spLocks noChangeArrowheads="1"/>
          </p:cNvSpPr>
          <p:nvPr/>
        </p:nvSpPr>
        <p:spPr bwMode="auto">
          <a:xfrm>
            <a:off x="6719888" y="15462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</p:txBody>
      </p:sp>
      <p:pic>
        <p:nvPicPr>
          <p:cNvPr id="3075" name="Picture 8" descr="D:\_Работа\Лого Концер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571750"/>
            <a:ext cx="205422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48"/>
          <a:stretch>
            <a:fillRect/>
          </a:stretch>
        </p:blipFill>
        <p:spPr bwMode="auto">
          <a:xfrm>
            <a:off x="5500688" y="768350"/>
            <a:ext cx="35702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536416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83" name="Object 11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3091" name="Image" r:id="rId7" imgW="935991" imgH="57420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FC0DAEFE-2310-4D1B-BB3F-F38F7BC28A32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4925" y="115888"/>
            <a:ext cx="7991475" cy="500062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Реализация инновационной образовательной программы 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-36513" y="2286001"/>
            <a:ext cx="3935413" cy="1287016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300" i="1" dirty="0" smtClean="0">
                <a:solidFill>
                  <a:srgbClr val="6F0600"/>
                </a:solidFill>
              </a:rPr>
              <a:t>       Силами предприятий Концерна в Чувашии создана учебная база в Чебоксарском электромеханическом колледже для подготовки и переобучения рабочих и специалистов.</a:t>
            </a:r>
          </a:p>
          <a:p>
            <a:pPr>
              <a:buFontTx/>
              <a:buNone/>
            </a:pPr>
            <a:endParaRPr lang="ru-RU" dirty="0" smtClean="0">
              <a:solidFill>
                <a:srgbClr val="6F0600"/>
              </a:solidFill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6F0600"/>
              </a:solidFill>
            </a:endParaRPr>
          </a:p>
        </p:txBody>
      </p:sp>
      <p:pic>
        <p:nvPicPr>
          <p:cNvPr id="20485" name="Picture 25" descr="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08050"/>
            <a:ext cx="12334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IMG_1154+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420938"/>
            <a:ext cx="4919663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179388" y="3914775"/>
            <a:ext cx="3744540" cy="24329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ru-RU" sz="1300" i="1" dirty="0">
                <a:solidFill>
                  <a:srgbClr val="6F0600"/>
                </a:solidFill>
              </a:rPr>
              <a:t>  лаборатория станков с ЧПУ на 17 рабочих мест</a:t>
            </a:r>
            <a:r>
              <a:rPr lang="ru-RU" sz="1300" i="1" dirty="0" smtClean="0">
                <a:solidFill>
                  <a:srgbClr val="6F0600"/>
                </a:solidFill>
              </a:rPr>
              <a:t>;</a:t>
            </a:r>
            <a:endParaRPr lang="ru-RU" sz="1000" i="1" dirty="0">
              <a:solidFill>
                <a:srgbClr val="6F0600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ru-RU" sz="1300" i="1" dirty="0">
                <a:solidFill>
                  <a:srgbClr val="6F0600"/>
                </a:solidFill>
              </a:rPr>
              <a:t>  автоматизированный учебный класс на 15 рабочих мест</a:t>
            </a:r>
            <a:r>
              <a:rPr lang="ru-RU" sz="1300" i="1" dirty="0" smtClean="0">
                <a:solidFill>
                  <a:srgbClr val="6F0600"/>
                </a:solidFill>
              </a:rPr>
              <a:t>;</a:t>
            </a:r>
            <a:endParaRPr lang="ru-RU" sz="900" i="1" dirty="0">
              <a:solidFill>
                <a:srgbClr val="6F0600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ru-RU" sz="1300" i="1" dirty="0">
                <a:solidFill>
                  <a:srgbClr val="6F0600"/>
                </a:solidFill>
              </a:rPr>
              <a:t>  лаборатория сварщиков на 12 рабочих мест</a:t>
            </a:r>
            <a:r>
              <a:rPr lang="ru-RU" sz="1300" i="1" dirty="0" smtClean="0">
                <a:solidFill>
                  <a:srgbClr val="6F0600"/>
                </a:solidFill>
              </a:rPr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ru-RU" sz="1300" i="1" dirty="0">
                <a:solidFill>
                  <a:srgbClr val="6F0600"/>
                </a:solidFill>
              </a:rPr>
              <a:t> </a:t>
            </a:r>
            <a:r>
              <a:rPr lang="ru-RU" sz="1300" i="1" dirty="0" smtClean="0">
                <a:solidFill>
                  <a:srgbClr val="6F0600"/>
                </a:solidFill>
              </a:rPr>
              <a:t>получена аккредитация на право </a:t>
            </a:r>
            <a:r>
              <a:rPr lang="ru-RU" sz="1300" i="1" dirty="0">
                <a:solidFill>
                  <a:srgbClr val="6F0600"/>
                </a:solidFill>
              </a:rPr>
              <a:t>п</a:t>
            </a:r>
            <a:r>
              <a:rPr lang="ru-RU" sz="1300" i="1" dirty="0" smtClean="0">
                <a:solidFill>
                  <a:srgbClr val="6F0600"/>
                </a:solidFill>
              </a:rPr>
              <a:t>одготовки специалистов по программе «Международный сварщик»</a:t>
            </a:r>
            <a:endParaRPr lang="ru-RU" sz="1300" i="1" dirty="0">
              <a:solidFill>
                <a:srgbClr val="6F06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79600" y="1052513"/>
            <a:ext cx="7229475" cy="868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ru-RU" sz="1300" i="1">
                <a:solidFill>
                  <a:srgbClr val="6F0600"/>
                </a:solidFill>
              </a:rPr>
              <a:t>«Создание многоуровневой системы подготовки высококвалифицированных рабочих и специалистов машиностроительного профиля в условиях инновационного развития  предприятий Концерна «Тракторные заводы</a:t>
            </a:r>
            <a:r>
              <a:rPr lang="ru-RU">
                <a:solidFill>
                  <a:srgbClr val="6F0600"/>
                </a:solidFill>
              </a:rPr>
              <a:t>»</a:t>
            </a:r>
          </a:p>
        </p:txBody>
      </p:sp>
      <p:graphicFrame>
        <p:nvGraphicFramePr>
          <p:cNvPr id="20491" name="Object 11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20499" name="Image" r:id="rId5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6BCCB112-F0E8-4EE1-AE29-A62703991149}" type="slidenum">
              <a:rPr lang="en-GB"/>
              <a:pPr>
                <a:defRPr/>
              </a:pPr>
              <a:t>11</a:t>
            </a:fld>
            <a:endParaRPr lang="en-GB"/>
          </a:p>
        </p:txBody>
      </p:sp>
      <p:graphicFrame>
        <p:nvGraphicFramePr>
          <p:cNvPr id="9259" name="Group 4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8496949"/>
              </p:ext>
            </p:extLst>
          </p:nvPr>
        </p:nvGraphicFramePr>
        <p:xfrm>
          <a:off x="1271253" y="1389063"/>
          <a:ext cx="5904582" cy="2160586"/>
        </p:xfrm>
        <a:graphic>
          <a:graphicData uri="http://schemas.openxmlformats.org/drawingml/2006/table">
            <a:tbl>
              <a:tblPr/>
              <a:tblGrid>
                <a:gridCol w="4176390"/>
                <a:gridCol w="1728192"/>
              </a:tblGrid>
              <a:tr h="7193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 ОУ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Итого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5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МГАУ им. В.П.Горячкина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МГТУ «МАМИ»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</a:tr>
              <a:tr h="252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КГТУ КАИ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0669" marR="5066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ЧЭМК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0669" marR="5066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</a:tr>
              <a:tr h="252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ИТОГО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0279" name="Прямоугольник 2"/>
          <p:cNvSpPr>
            <a:spLocks noChangeArrowheads="1"/>
          </p:cNvSpPr>
          <p:nvPr/>
        </p:nvSpPr>
        <p:spPr bwMode="auto">
          <a:xfrm>
            <a:off x="755650" y="1052513"/>
            <a:ext cx="6935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600" i="1">
                <a:solidFill>
                  <a:srgbClr val="6F0600"/>
                </a:solidFill>
              </a:rPr>
              <a:t>Организация целевого приема в образовательные заведения </a:t>
            </a:r>
            <a:endParaRPr lang="ru-RU" sz="1600">
              <a:solidFill>
                <a:srgbClr val="6F06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0900" y="4005263"/>
            <a:ext cx="82931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600" i="1" dirty="0">
                <a:solidFill>
                  <a:srgbClr val="6F0600"/>
                </a:solidFill>
              </a:rPr>
              <a:t>Организация производственной практики и стажировки студентов</a:t>
            </a:r>
          </a:p>
          <a:p>
            <a:pPr marL="285750" indent="-285750"/>
            <a:endParaRPr lang="ru-RU" sz="1400" i="1" dirty="0">
              <a:solidFill>
                <a:srgbClr val="6F0600"/>
              </a:solidFill>
            </a:endParaRPr>
          </a:p>
          <a:p>
            <a:pPr marL="285750" indent="-285750"/>
            <a:r>
              <a:rPr lang="ru-RU" sz="1400" i="1" dirty="0">
                <a:solidFill>
                  <a:srgbClr val="6F0600"/>
                </a:solidFill>
              </a:rPr>
              <a:t>совместно с образовательными учреждениями в регионах присутствия предприятий</a:t>
            </a:r>
          </a:p>
          <a:p>
            <a:pPr marL="285750" indent="-285750"/>
            <a:r>
              <a:rPr lang="ru-RU" sz="1400" i="1" dirty="0">
                <a:solidFill>
                  <a:srgbClr val="6F0600"/>
                </a:solidFill>
              </a:rPr>
              <a:t>Концерна в период за </a:t>
            </a:r>
            <a:r>
              <a:rPr lang="ru-RU" sz="1400" i="1" dirty="0" smtClean="0">
                <a:solidFill>
                  <a:srgbClr val="6F0600"/>
                </a:solidFill>
              </a:rPr>
              <a:t>2009-2011г.г</a:t>
            </a:r>
            <a:r>
              <a:rPr lang="ru-RU" sz="1400" i="1" dirty="0">
                <a:solidFill>
                  <a:srgbClr val="6F0600"/>
                </a:solidFill>
              </a:rPr>
              <a:t>. прошли производственную практику и стажировку</a:t>
            </a:r>
          </a:p>
          <a:p>
            <a:pPr marL="285750" indent="-285750"/>
            <a:r>
              <a:rPr lang="ru-RU" sz="1400" i="1" dirty="0">
                <a:solidFill>
                  <a:srgbClr val="6F0600"/>
                </a:solidFill>
              </a:rPr>
              <a:t>более </a:t>
            </a:r>
            <a:r>
              <a:rPr lang="ru-RU" sz="1400" i="1" dirty="0" smtClean="0">
                <a:solidFill>
                  <a:srgbClr val="6F0600"/>
                </a:solidFill>
              </a:rPr>
              <a:t>4000 </a:t>
            </a:r>
            <a:r>
              <a:rPr lang="ru-RU" sz="1400" i="1" dirty="0">
                <a:solidFill>
                  <a:srgbClr val="6F0600"/>
                </a:solidFill>
              </a:rPr>
              <a:t>студентов.</a:t>
            </a:r>
            <a:endParaRPr lang="ru-RU" sz="1400" dirty="0">
              <a:solidFill>
                <a:srgbClr val="6F0600"/>
              </a:solidFill>
            </a:endParaRPr>
          </a:p>
        </p:txBody>
      </p:sp>
      <p:sp>
        <p:nvSpPr>
          <p:cNvPr id="10284" name="Заголовок 1"/>
          <p:cNvSpPr>
            <a:spLocks/>
          </p:cNvSpPr>
          <p:nvPr/>
        </p:nvSpPr>
        <p:spPr bwMode="gray">
          <a:xfrm>
            <a:off x="0" y="0"/>
            <a:ext cx="78851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762000" eaLnBrk="0" hangingPunct="0"/>
            <a:r>
              <a:rPr lang="ru-RU" sz="2000" i="1">
                <a:solidFill>
                  <a:schemeClr val="bg1"/>
                </a:solidFill>
              </a:rPr>
              <a:t>Учебные заведения – стратегические партнеры</a:t>
            </a:r>
            <a:br>
              <a:rPr lang="ru-RU" sz="2000" i="1">
                <a:solidFill>
                  <a:schemeClr val="bg1"/>
                </a:solidFill>
              </a:rPr>
            </a:br>
            <a:r>
              <a:rPr lang="ru-RU" sz="2000" i="1">
                <a:solidFill>
                  <a:schemeClr val="bg1"/>
                </a:solidFill>
              </a:rPr>
              <a:t> «Концерна «Тракторные заводы»</a:t>
            </a:r>
          </a:p>
        </p:txBody>
      </p:sp>
      <p:graphicFrame>
        <p:nvGraphicFramePr>
          <p:cNvPr id="10285" name="Object 45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10293" name="Image" r:id="rId3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C9E062AC-C4D8-47F7-B8C8-6E59732BC344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7885113" cy="647700"/>
          </a:xfrm>
        </p:spPr>
        <p:txBody>
          <a:bodyPr/>
          <a:lstStyle/>
          <a:p>
            <a:r>
              <a:rPr lang="ru-RU" sz="1700" i="1" smtClean="0">
                <a:solidFill>
                  <a:schemeClr val="bg1"/>
                </a:solidFill>
              </a:rPr>
              <a:t>Результаты реализации программы дополнительных мероприятий, направленных на снижение напряженности на рынке труда</a:t>
            </a:r>
            <a:r>
              <a:rPr lang="ru-RU" sz="1600" i="1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8012" cy="4032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1400" i="1" smtClean="0">
                <a:solidFill>
                  <a:srgbClr val="6F0600"/>
                </a:solidFill>
              </a:rPr>
              <a:t>Организация опережающего обучения сотрудников предприятий Концерна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7363" y="4005064"/>
            <a:ext cx="7632700" cy="730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400" i="1" dirty="0">
                <a:solidFill>
                  <a:srgbClr val="6F0600"/>
                </a:solidFill>
              </a:rPr>
              <a:t>Участие предприятий Концерна в региональной программе позволило повысить квалификацию персонала, оптимизировать его численность, что приводит к существенному росту производительности труда</a:t>
            </a:r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1149" name="Image" r:id="rId3" imgW="935991" imgH="574201" progId="">
              <p:embed/>
            </p:oleObj>
          </a:graphicData>
        </a:graphic>
      </p:graphicFrame>
      <p:graphicFrame>
        <p:nvGraphicFramePr>
          <p:cNvPr id="1140" name="Group 1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9186353"/>
              </p:ext>
            </p:extLst>
          </p:nvPr>
        </p:nvGraphicFramePr>
        <p:xfrm>
          <a:off x="179388" y="1844675"/>
          <a:ext cx="8785225" cy="1952164"/>
        </p:xfrm>
        <a:graphic>
          <a:graphicData uri="http://schemas.openxmlformats.org/drawingml/2006/table">
            <a:tbl>
              <a:tblPr/>
              <a:tblGrid>
                <a:gridCol w="2016125"/>
                <a:gridCol w="1127125"/>
                <a:gridCol w="1128712"/>
                <a:gridCol w="1128713"/>
                <a:gridCol w="1128712"/>
                <a:gridCol w="1127125"/>
                <a:gridCol w="1128713"/>
              </a:tblGrid>
              <a:tr h="4799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 2009г.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2010г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 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2011г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Выделенные субсидии,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Выделенные субсидии,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Выделенные субсидии,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0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Всего по Концерну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3 774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18 789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3 418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31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342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2 503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18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836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</a:tr>
              <a:tr h="240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предприятия на территории ЧР</a:t>
                      </a:r>
                    </a:p>
                  </a:txBody>
                  <a:tcPr marL="50669" marR="5066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2 396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9 452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1 414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11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635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1 278,0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12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893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0C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26AC193C-58C6-4CE1-8868-071E2E986863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11266" name="Rectangle 40"/>
          <p:cNvSpPr>
            <a:spLocks noGrp="1" noChangeArrowheads="1"/>
          </p:cNvSpPr>
          <p:nvPr>
            <p:ph type="title" sz="quarter"/>
          </p:nvPr>
        </p:nvSpPr>
        <p:spPr>
          <a:xfrm>
            <a:off x="71438" y="188913"/>
            <a:ext cx="7885112" cy="692150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Обучение в рамках проекта «Универсализация»</a:t>
            </a:r>
          </a:p>
        </p:txBody>
      </p:sp>
      <p:sp>
        <p:nvSpPr>
          <p:cNvPr id="11268" name="Rectangle 3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3573463"/>
            <a:ext cx="1800225" cy="2663825"/>
          </a:xfrm>
        </p:spPr>
        <p:txBody>
          <a:bodyPr/>
          <a:lstStyle/>
          <a:p>
            <a:pPr marL="92075" indent="182563">
              <a:lnSpc>
                <a:spcPct val="105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400" smtClean="0">
                <a:solidFill>
                  <a:srgbClr val="6F0600"/>
                </a:solidFill>
              </a:rPr>
              <a:t>стропальщик</a:t>
            </a:r>
          </a:p>
          <a:p>
            <a:pPr marL="92075" indent="182563">
              <a:lnSpc>
                <a:spcPct val="105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400" smtClean="0">
                <a:solidFill>
                  <a:srgbClr val="6F0600"/>
                </a:solidFill>
              </a:rPr>
              <a:t>шлифовщик</a:t>
            </a:r>
          </a:p>
          <a:p>
            <a:pPr marL="92075" indent="182563">
              <a:lnSpc>
                <a:spcPct val="105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400" smtClean="0">
                <a:solidFill>
                  <a:srgbClr val="6F0600"/>
                </a:solidFill>
              </a:rPr>
              <a:t>сверловщик</a:t>
            </a:r>
          </a:p>
          <a:p>
            <a:pPr marL="92075" indent="182563">
              <a:lnSpc>
                <a:spcPct val="105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400" smtClean="0">
                <a:solidFill>
                  <a:srgbClr val="6F0600"/>
                </a:solidFill>
              </a:rPr>
              <a:t>токарь</a:t>
            </a:r>
          </a:p>
          <a:p>
            <a:pPr marL="92075" indent="182563">
              <a:lnSpc>
                <a:spcPct val="105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400" smtClean="0">
                <a:solidFill>
                  <a:srgbClr val="6F0600"/>
                </a:solidFill>
              </a:rPr>
              <a:t>термист</a:t>
            </a:r>
          </a:p>
          <a:p>
            <a:pPr marL="92075" indent="182563">
              <a:lnSpc>
                <a:spcPct val="105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400" smtClean="0">
                <a:solidFill>
                  <a:srgbClr val="6F0600"/>
                </a:solidFill>
              </a:rPr>
              <a:t>газосварщик</a:t>
            </a:r>
          </a:p>
          <a:p>
            <a:pPr marL="92075" indent="182563">
              <a:lnSpc>
                <a:spcPct val="105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400" smtClean="0">
                <a:solidFill>
                  <a:srgbClr val="6F0600"/>
                </a:solidFill>
              </a:rPr>
              <a:t>газорезчик</a:t>
            </a:r>
          </a:p>
          <a:p>
            <a:pPr marL="92075" indent="182563">
              <a:lnSpc>
                <a:spcPct val="105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400" smtClean="0">
                <a:solidFill>
                  <a:srgbClr val="6F0600"/>
                </a:solidFill>
              </a:rPr>
              <a:t>стерженщик</a:t>
            </a:r>
          </a:p>
          <a:p>
            <a:pPr marL="92075" indent="182563">
              <a:lnSpc>
                <a:spcPct val="105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400" smtClean="0">
                <a:solidFill>
                  <a:srgbClr val="6F0600"/>
                </a:solidFill>
              </a:rPr>
              <a:t>обрубщик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075054" y="872881"/>
            <a:ext cx="2941648" cy="114280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ru-RU" sz="1400" smtClean="0"/>
          </a:p>
        </p:txBody>
      </p:sp>
      <p:sp>
        <p:nvSpPr>
          <p:cNvPr id="11272" name="Rectangle 23"/>
          <p:cNvSpPr>
            <a:spLocks noChangeArrowheads="1"/>
          </p:cNvSpPr>
          <p:nvPr/>
        </p:nvSpPr>
        <p:spPr bwMode="auto">
          <a:xfrm>
            <a:off x="3130550" y="1009650"/>
            <a:ext cx="28797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6F0600"/>
                </a:solidFill>
              </a:rPr>
              <a:t>Обучение персонала </a:t>
            </a:r>
            <a:endParaRPr lang="en-US" sz="1400" dirty="0">
              <a:solidFill>
                <a:srgbClr val="6F0600"/>
              </a:solidFill>
            </a:endParaRPr>
          </a:p>
          <a:p>
            <a:pPr algn="ctr"/>
            <a:r>
              <a:rPr lang="ru-RU" sz="1400" dirty="0">
                <a:solidFill>
                  <a:srgbClr val="6F0600"/>
                </a:solidFill>
              </a:rPr>
              <a:t>производилось </a:t>
            </a:r>
          </a:p>
          <a:p>
            <a:pPr algn="ctr"/>
            <a:r>
              <a:rPr lang="ru-RU" sz="1400" dirty="0">
                <a:solidFill>
                  <a:srgbClr val="6F0600"/>
                </a:solidFill>
              </a:rPr>
              <a:t>по следующим направлениям:</a:t>
            </a:r>
          </a:p>
        </p:txBody>
      </p:sp>
      <p:sp>
        <p:nvSpPr>
          <p:cNvPr id="11273" name="Rectangle 27"/>
          <p:cNvSpPr>
            <a:spLocks noChangeArrowheads="1"/>
          </p:cNvSpPr>
          <p:nvPr/>
        </p:nvSpPr>
        <p:spPr bwMode="auto">
          <a:xfrm>
            <a:off x="2628900" y="2349500"/>
            <a:ext cx="388778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40000"/>
              </a:spcBef>
              <a:buClr>
                <a:schemeClr val="tx1"/>
              </a:buClr>
              <a:buSzPct val="70000"/>
              <a:buFont typeface="Arial" charset="0"/>
              <a:buNone/>
            </a:pPr>
            <a:r>
              <a:rPr lang="ru-RU" sz="1400">
                <a:solidFill>
                  <a:srgbClr val="6F0600"/>
                </a:solidFill>
              </a:rPr>
              <a:t>Получение новой профессии;</a:t>
            </a:r>
          </a:p>
        </p:txBody>
      </p:sp>
      <p:sp>
        <p:nvSpPr>
          <p:cNvPr id="11274" name="Rectangle 28"/>
          <p:cNvSpPr>
            <a:spLocks noChangeArrowheads="1"/>
          </p:cNvSpPr>
          <p:nvPr/>
        </p:nvSpPr>
        <p:spPr bwMode="auto">
          <a:xfrm>
            <a:off x="6804025" y="1222375"/>
            <a:ext cx="22320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6F0600"/>
                </a:solidFill>
              </a:rPr>
              <a:t>Получение смежной профессии</a:t>
            </a:r>
          </a:p>
        </p:txBody>
      </p:sp>
      <p:sp>
        <p:nvSpPr>
          <p:cNvPr id="11275" name="AutoShape 29"/>
          <p:cNvSpPr>
            <a:spLocks noChangeArrowheads="1"/>
          </p:cNvSpPr>
          <p:nvPr/>
        </p:nvSpPr>
        <p:spPr bwMode="auto">
          <a:xfrm>
            <a:off x="2339975" y="1265238"/>
            <a:ext cx="503238" cy="431800"/>
          </a:xfrm>
          <a:prstGeom prst="leftArrow">
            <a:avLst>
              <a:gd name="adj1" fmla="val 50000"/>
              <a:gd name="adj2" fmla="val 29136"/>
            </a:avLst>
          </a:prstGeom>
          <a:solidFill>
            <a:srgbClr val="99CC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6" name="AutoShape 30"/>
          <p:cNvSpPr>
            <a:spLocks noChangeArrowheads="1"/>
          </p:cNvSpPr>
          <p:nvPr/>
        </p:nvSpPr>
        <p:spPr bwMode="auto">
          <a:xfrm>
            <a:off x="4356100" y="2060575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CC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7" name="AutoShape 31"/>
          <p:cNvSpPr>
            <a:spLocks noChangeArrowheads="1"/>
          </p:cNvSpPr>
          <p:nvPr/>
        </p:nvSpPr>
        <p:spPr bwMode="auto">
          <a:xfrm>
            <a:off x="6227763" y="1265238"/>
            <a:ext cx="504825" cy="431800"/>
          </a:xfrm>
          <a:prstGeom prst="rightArrow">
            <a:avLst>
              <a:gd name="adj1" fmla="val 50000"/>
              <a:gd name="adj2" fmla="val 29228"/>
            </a:avLst>
          </a:prstGeom>
          <a:solidFill>
            <a:srgbClr val="99CC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8" name="Rectangle 32"/>
          <p:cNvSpPr>
            <a:spLocks noChangeArrowheads="1"/>
          </p:cNvSpPr>
          <p:nvPr/>
        </p:nvSpPr>
        <p:spPr bwMode="auto">
          <a:xfrm>
            <a:off x="323850" y="2781300"/>
            <a:ext cx="8534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В рамках реализации программ по универсализации рабочих мест и функций персонала.</a:t>
            </a:r>
          </a:p>
          <a:p>
            <a:pPr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В процессе обучения были задействованы следующие профессии:</a:t>
            </a:r>
          </a:p>
          <a:p>
            <a:pPr>
              <a:tabLst>
                <a:tab pos="685800" algn="l"/>
              </a:tabLst>
            </a:pPr>
            <a:endParaRPr lang="ru-RU" sz="1400">
              <a:solidFill>
                <a:srgbClr val="6F0600"/>
              </a:solidFill>
            </a:endParaRPr>
          </a:p>
        </p:txBody>
      </p:sp>
      <p:sp>
        <p:nvSpPr>
          <p:cNvPr id="11279" name="Rectangle 36"/>
          <p:cNvSpPr>
            <a:spLocks noChangeArrowheads="1"/>
          </p:cNvSpPr>
          <p:nvPr/>
        </p:nvSpPr>
        <p:spPr bwMode="auto">
          <a:xfrm>
            <a:off x="1835150" y="3494088"/>
            <a:ext cx="251936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05000"/>
              </a:lnSpc>
              <a:spcBef>
                <a:spcPct val="40000"/>
              </a:spcBef>
              <a:buClr>
                <a:srgbClr val="6F0600"/>
              </a:buClr>
              <a:buFontTx/>
              <a:buChar char="•"/>
            </a:pPr>
            <a:r>
              <a:rPr lang="ru-RU" sz="1400">
                <a:solidFill>
                  <a:srgbClr val="6F0600"/>
                </a:solidFill>
              </a:rPr>
              <a:t>  оператор станков с ЧПУ</a:t>
            </a:r>
          </a:p>
          <a:p>
            <a:pPr>
              <a:lnSpc>
                <a:spcPct val="105000"/>
              </a:lnSpc>
              <a:spcBef>
                <a:spcPct val="40000"/>
              </a:spcBef>
              <a:buFontTx/>
              <a:buChar char="•"/>
            </a:pPr>
            <a:r>
              <a:rPr lang="ru-RU" sz="1400">
                <a:solidFill>
                  <a:srgbClr val="6F0600"/>
                </a:solidFill>
              </a:rPr>
              <a:t>  наладчик станков и манипуляторов с ПУ</a:t>
            </a:r>
          </a:p>
          <a:p>
            <a:pPr>
              <a:lnSpc>
                <a:spcPct val="105000"/>
              </a:lnSpc>
              <a:spcBef>
                <a:spcPct val="40000"/>
              </a:spcBef>
              <a:buFontTx/>
              <a:buChar char="•"/>
            </a:pPr>
            <a:r>
              <a:rPr lang="ru-RU" sz="1400">
                <a:solidFill>
                  <a:srgbClr val="6F0600"/>
                </a:solidFill>
              </a:rPr>
              <a:t>  электромонтажник – наладчик</a:t>
            </a:r>
          </a:p>
          <a:p>
            <a:pPr>
              <a:lnSpc>
                <a:spcPct val="105000"/>
              </a:lnSpc>
              <a:spcBef>
                <a:spcPct val="40000"/>
              </a:spcBef>
              <a:buFontTx/>
              <a:buChar char="•"/>
            </a:pPr>
            <a:r>
              <a:rPr lang="ru-RU" sz="1400">
                <a:solidFill>
                  <a:srgbClr val="6F0600"/>
                </a:solidFill>
              </a:rPr>
              <a:t>  вулканизаторщик</a:t>
            </a:r>
          </a:p>
          <a:p>
            <a:pPr>
              <a:lnSpc>
                <a:spcPct val="105000"/>
              </a:lnSpc>
              <a:spcBef>
                <a:spcPct val="40000"/>
              </a:spcBef>
              <a:buFontTx/>
              <a:buChar char="•"/>
            </a:pPr>
            <a:r>
              <a:rPr lang="ru-RU" sz="1400">
                <a:solidFill>
                  <a:srgbClr val="6F0600"/>
                </a:solidFill>
              </a:rPr>
              <a:t>  машинист крана</a:t>
            </a:r>
          </a:p>
          <a:p>
            <a:pPr>
              <a:lnSpc>
                <a:spcPct val="105000"/>
              </a:lnSpc>
              <a:spcBef>
                <a:spcPct val="40000"/>
              </a:spcBef>
              <a:buFontTx/>
              <a:buChar char="•"/>
            </a:pPr>
            <a:r>
              <a:rPr lang="ru-RU" sz="1400">
                <a:solidFill>
                  <a:srgbClr val="6F0600"/>
                </a:solidFill>
              </a:rPr>
              <a:t>  электромонтер </a:t>
            </a:r>
          </a:p>
          <a:p>
            <a:pPr>
              <a:lnSpc>
                <a:spcPct val="105000"/>
              </a:lnSpc>
              <a:spcBef>
                <a:spcPct val="40000"/>
              </a:spcBef>
              <a:buFontTx/>
              <a:buChar char="•"/>
            </a:pPr>
            <a:r>
              <a:rPr lang="ru-RU" sz="1400">
                <a:solidFill>
                  <a:srgbClr val="6F0600"/>
                </a:solidFill>
              </a:rPr>
              <a:t>  фрезеровщик</a:t>
            </a:r>
          </a:p>
          <a:p>
            <a:pPr>
              <a:lnSpc>
                <a:spcPct val="105000"/>
              </a:lnSpc>
              <a:spcBef>
                <a:spcPct val="40000"/>
              </a:spcBef>
              <a:buFontTx/>
              <a:buChar char="•"/>
            </a:pPr>
            <a:endParaRPr lang="ru-RU" sz="1400">
              <a:solidFill>
                <a:srgbClr val="6F0600"/>
              </a:solidFill>
            </a:endParaRPr>
          </a:p>
          <a:p>
            <a:pPr>
              <a:lnSpc>
                <a:spcPct val="105000"/>
              </a:lnSpc>
              <a:spcBef>
                <a:spcPct val="40000"/>
              </a:spcBef>
              <a:buFontTx/>
              <a:buChar char="•"/>
            </a:pPr>
            <a:endParaRPr lang="ru-RU" sz="1400">
              <a:solidFill>
                <a:srgbClr val="6F0600"/>
              </a:solidFill>
            </a:endParaRPr>
          </a:p>
        </p:txBody>
      </p:sp>
      <p:sp>
        <p:nvSpPr>
          <p:cNvPr id="11280" name="Rectangle 37"/>
          <p:cNvSpPr>
            <a:spLocks noChangeArrowheads="1"/>
          </p:cNvSpPr>
          <p:nvPr/>
        </p:nvSpPr>
        <p:spPr bwMode="auto">
          <a:xfrm>
            <a:off x="4356100" y="3465513"/>
            <a:ext cx="47879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  электромонтер по ремонту и техническому обслуживанию грузоподъемных машин</a:t>
            </a:r>
          </a:p>
          <a:p>
            <a:pPr>
              <a:buFontTx/>
              <a:buChar char="•"/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  слесарь – ремонтник</a:t>
            </a:r>
          </a:p>
          <a:p>
            <a:pPr>
              <a:buFontTx/>
              <a:buChar char="•"/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  делопроизводитель,</a:t>
            </a:r>
          </a:p>
          <a:p>
            <a:pPr>
              <a:buFontTx/>
              <a:buChar char="•"/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  бухгалтер </a:t>
            </a:r>
          </a:p>
          <a:p>
            <a:pPr>
              <a:buFontTx/>
              <a:buChar char="•"/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  менеджер по персоналу</a:t>
            </a:r>
          </a:p>
          <a:p>
            <a:pPr>
              <a:buFontTx/>
              <a:buChar char="•"/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  получение категории водителем</a:t>
            </a:r>
          </a:p>
          <a:p>
            <a:pPr>
              <a:buFontTx/>
              <a:buChar char="•"/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  специалист по БДД на автомобильном транспорте</a:t>
            </a:r>
          </a:p>
          <a:p>
            <a:pPr>
              <a:buFontTx/>
              <a:buChar char="•"/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  лифтер</a:t>
            </a:r>
          </a:p>
          <a:p>
            <a:pPr>
              <a:buFontTx/>
              <a:buChar char="•"/>
              <a:tabLst>
                <a:tab pos="685800" algn="l"/>
              </a:tabLst>
            </a:pPr>
            <a:r>
              <a:rPr lang="ru-RU" sz="1400">
                <a:solidFill>
                  <a:srgbClr val="6F0600"/>
                </a:solidFill>
              </a:rPr>
              <a:t>  обучения по охране труда и промышленной безопасности (по разным направлениям) и т.д.</a:t>
            </a:r>
          </a:p>
        </p:txBody>
      </p:sp>
      <p:sp>
        <p:nvSpPr>
          <p:cNvPr id="11283" name="Rectangle 28"/>
          <p:cNvSpPr>
            <a:spLocks noChangeArrowheads="1"/>
          </p:cNvSpPr>
          <p:nvPr/>
        </p:nvSpPr>
        <p:spPr bwMode="auto">
          <a:xfrm>
            <a:off x="252413" y="1222375"/>
            <a:ext cx="22320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6F0600"/>
                </a:solidFill>
              </a:rPr>
              <a:t>Повышение квалификации</a:t>
            </a:r>
          </a:p>
        </p:txBody>
      </p:sp>
      <p:graphicFrame>
        <p:nvGraphicFramePr>
          <p:cNvPr id="11284" name="Object 20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11292" name="Image" r:id="rId3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5B8138C6-4251-45AF-B2C0-AA5CBDAC59E0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12290" name="Заголовок 1"/>
          <p:cNvSpPr>
            <a:spLocks noGrp="1"/>
          </p:cNvSpPr>
          <p:nvPr>
            <p:ph type="title" sz="quarter"/>
          </p:nvPr>
        </p:nvSpPr>
        <p:spPr>
          <a:xfrm>
            <a:off x="215900" y="115888"/>
            <a:ext cx="7740650" cy="576262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Проект «Универсализация рабочих  мест и профессий»</a:t>
            </a:r>
          </a:p>
        </p:txBody>
      </p:sp>
      <p:sp>
        <p:nvSpPr>
          <p:cNvPr id="12291" name="Содержимое 2"/>
          <p:cNvSpPr>
            <a:spLocks noGrp="1"/>
          </p:cNvSpPr>
          <p:nvPr>
            <p:ph sz="quarter" idx="1"/>
          </p:nvPr>
        </p:nvSpPr>
        <p:spPr>
          <a:xfrm>
            <a:off x="0" y="1016000"/>
            <a:ext cx="8893175" cy="828675"/>
          </a:xfrm>
        </p:spPr>
        <p:txBody>
          <a:bodyPr/>
          <a:lstStyle/>
          <a:p>
            <a:pPr indent="-254000" algn="just">
              <a:lnSpc>
                <a:spcPct val="110000"/>
              </a:lnSpc>
              <a:buClr>
                <a:srgbClr val="6F0600"/>
              </a:buClr>
              <a:buSzTx/>
              <a:buFontTx/>
              <a:buChar char="•"/>
            </a:pPr>
            <a:r>
              <a:rPr lang="ru-RU" sz="1700" u="sng" smtClean="0">
                <a:solidFill>
                  <a:srgbClr val="6F0600"/>
                </a:solidFill>
              </a:rPr>
              <a:t>Цель проекта:</a:t>
            </a:r>
            <a:r>
              <a:rPr lang="ru-RU" sz="1700" smtClean="0">
                <a:solidFill>
                  <a:srgbClr val="6F0600"/>
                </a:solidFill>
              </a:rPr>
              <a:t> Создание условий, чтобы работник любой категории в рабочее время был занят производительным трудом по одной или несколькими</a:t>
            </a:r>
          </a:p>
        </p:txBody>
      </p:sp>
      <p:graphicFrame>
        <p:nvGraphicFramePr>
          <p:cNvPr id="12298" name="Object 10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12310" name="Image" r:id="rId3" imgW="935991" imgH="574201" progId="">
              <p:embed/>
            </p:oleObj>
          </a:graphicData>
        </a:graphic>
      </p:graphicFrame>
      <p:sp>
        <p:nvSpPr>
          <p:cNvPr id="12300" name="Rectangle 12"/>
          <p:cNvSpPr>
            <a:spLocks noChangeArrowheads="1"/>
          </p:cNvSpPr>
          <p:nvPr/>
        </p:nvSpPr>
        <p:spPr bwMode="gray">
          <a:xfrm>
            <a:off x="0" y="1557338"/>
            <a:ext cx="5149850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165100" defTabSz="762000" eaLnBrk="0" hangingPunct="0">
              <a:lnSpc>
                <a:spcPct val="110000"/>
              </a:lnSpc>
              <a:buClr>
                <a:schemeClr val="tx1"/>
              </a:buClr>
              <a:buSzPct val="70000"/>
              <a:buFont typeface="Arial" charset="0"/>
              <a:buNone/>
            </a:pPr>
            <a:r>
              <a:rPr lang="ru-RU" sz="1700">
                <a:solidFill>
                  <a:srgbClr val="6F0600"/>
                </a:solidFill>
              </a:rPr>
              <a:t>   профессиям, зарабатывая при этом максимально возможную зарплату. </a:t>
            </a:r>
          </a:p>
          <a:p>
            <a:pPr marL="342900" indent="-165100" defTabSz="762000" eaLnBrk="0" hangingPunct="0">
              <a:lnSpc>
                <a:spcPct val="90000"/>
              </a:lnSpc>
              <a:buClr>
                <a:schemeClr val="tx1"/>
              </a:buClr>
              <a:buSzPct val="70000"/>
              <a:buFont typeface="Arial" charset="0"/>
              <a:buNone/>
            </a:pPr>
            <a:r>
              <a:rPr lang="ru-RU" sz="1700">
                <a:solidFill>
                  <a:srgbClr val="6F0600"/>
                </a:solidFill>
              </a:rPr>
              <a:t>     </a:t>
            </a:r>
          </a:p>
          <a:p>
            <a:pPr marL="342900" indent="-165100" defTabSz="762000" eaLnBrk="0" hangingPunct="0">
              <a:lnSpc>
                <a:spcPct val="110000"/>
              </a:lnSpc>
              <a:buClr>
                <a:schemeClr val="tx1"/>
              </a:buClr>
              <a:buSzPct val="70000"/>
              <a:buFont typeface="Arial" charset="0"/>
              <a:buNone/>
            </a:pPr>
            <a:r>
              <a:rPr lang="ru-RU" sz="1700">
                <a:solidFill>
                  <a:srgbClr val="6F0600"/>
                </a:solidFill>
              </a:rPr>
              <a:t>   В результате проекта достигнуто то, что  ожидалось: </a:t>
            </a:r>
          </a:p>
          <a:p>
            <a:pPr marL="342900" indent="-165100" defTabSz="762000" eaLnBrk="0" hangingPunct="0">
              <a:lnSpc>
                <a:spcPct val="110000"/>
              </a:lnSpc>
              <a:buClr>
                <a:srgbClr val="6F0600"/>
              </a:buClr>
              <a:buFontTx/>
              <a:buChar char="•"/>
            </a:pPr>
            <a:r>
              <a:rPr lang="ru-RU" sz="1700">
                <a:solidFill>
                  <a:srgbClr val="6F0600"/>
                </a:solidFill>
              </a:rPr>
              <a:t>Замещение работников неквалифициро-ванного труда;</a:t>
            </a:r>
          </a:p>
          <a:p>
            <a:pPr marL="342900" indent="-165100" defTabSz="762000" eaLnBrk="0" hangingPunct="0">
              <a:lnSpc>
                <a:spcPct val="110000"/>
              </a:lnSpc>
              <a:buClr>
                <a:srgbClr val="6F0600"/>
              </a:buClr>
              <a:buFontTx/>
              <a:buChar char="•"/>
            </a:pPr>
            <a:r>
              <a:rPr lang="ru-RU" sz="1700">
                <a:solidFill>
                  <a:srgbClr val="6F0600"/>
                </a:solidFill>
              </a:rPr>
              <a:t>замещение основных рабочих на техно-логических операциях, где машинное время составляет более 25%;</a:t>
            </a:r>
          </a:p>
          <a:p>
            <a:pPr marL="342900" indent="-165100" algn="just" defTabSz="762000" eaLnBrk="0" hangingPunct="0">
              <a:lnSpc>
                <a:spcPct val="110000"/>
              </a:lnSpc>
              <a:buClr>
                <a:schemeClr val="tx1"/>
              </a:buClr>
              <a:buSzPct val="70000"/>
              <a:buFont typeface="Arial" charset="0"/>
              <a:buChar char="•"/>
            </a:pPr>
            <a:endParaRPr lang="ru-RU" sz="1700">
              <a:solidFill>
                <a:srgbClr val="6F0600"/>
              </a:solidFill>
            </a:endParaRP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0" y="4292600"/>
            <a:ext cx="882015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66700" indent="-177800">
              <a:lnSpc>
                <a:spcPct val="110000"/>
              </a:lnSpc>
              <a:buFontTx/>
              <a:buChar char="•"/>
            </a:pPr>
            <a:r>
              <a:rPr lang="ru-RU" sz="1700">
                <a:solidFill>
                  <a:srgbClr val="6F0600"/>
                </a:solidFill>
              </a:rPr>
              <a:t>замещение основных рабочих на технологических операциях, где машинное   время составляет более 25%;</a:t>
            </a:r>
          </a:p>
          <a:p>
            <a:pPr marL="266700" indent="-177800">
              <a:lnSpc>
                <a:spcPct val="110000"/>
              </a:lnSpc>
              <a:buFontTx/>
              <a:buChar char="•"/>
            </a:pPr>
            <a:r>
              <a:rPr lang="ru-RU" sz="1700">
                <a:solidFill>
                  <a:srgbClr val="6F0600"/>
                </a:solidFill>
              </a:rPr>
              <a:t>замещение вспомогательных рабочих, обслуживающих технологическое оборудование, где время активной работы составляло более 25%:</a:t>
            </a:r>
          </a:p>
          <a:p>
            <a:pPr marL="266700" indent="-177800">
              <a:lnSpc>
                <a:spcPct val="110000"/>
              </a:lnSpc>
              <a:buFontTx/>
              <a:buChar char="•"/>
            </a:pPr>
            <a:r>
              <a:rPr lang="ru-RU" sz="1700">
                <a:solidFill>
                  <a:srgbClr val="6F0600"/>
                </a:solidFill>
              </a:rPr>
              <a:t>проводятся различные комбинации замещения, руководствуясь матрицей профессий;</a:t>
            </a:r>
          </a:p>
        </p:txBody>
      </p:sp>
      <p:pic>
        <p:nvPicPr>
          <p:cNvPr id="12302" name="Picture 14" descr="Рисунок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00213"/>
            <a:ext cx="3706813" cy="2474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B9E6484B-9E30-42C9-93E0-D49BE83DC51D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5900"/>
            <a:ext cx="7885113" cy="765175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Олимпиада инновационных решений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idx="1"/>
          </p:nvPr>
        </p:nvSpPr>
        <p:spPr>
          <a:xfrm>
            <a:off x="250825" y="908050"/>
            <a:ext cx="8713788" cy="720725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ru-RU" sz="1800" smtClean="0">
                <a:solidFill>
                  <a:srgbClr val="6F0600"/>
                </a:solidFill>
              </a:rPr>
              <a:t>	Инициализация нового молодежно-образовательного проекта всероссийского уровня. 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ru-RU" sz="1800" smtClean="0">
                <a:solidFill>
                  <a:srgbClr val="6F0600"/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endParaRPr lang="ru-RU" sz="1800" smtClean="0">
              <a:solidFill>
                <a:srgbClr val="6F0600"/>
              </a:solidFill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endParaRPr lang="ru-RU" sz="1800" smtClean="0">
              <a:solidFill>
                <a:srgbClr val="6F0600"/>
              </a:solidFill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endParaRPr lang="ru-RU" sz="1800" smtClean="0">
              <a:solidFill>
                <a:srgbClr val="6F0600"/>
              </a:solidFill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endParaRPr lang="ru-RU" sz="1800" smtClean="0">
              <a:solidFill>
                <a:srgbClr val="6F0600"/>
              </a:solidFill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endParaRPr lang="ru-RU" sz="1800" u="sng" smtClean="0">
              <a:solidFill>
                <a:srgbClr val="6F0600"/>
              </a:solidFill>
            </a:endParaRPr>
          </a:p>
        </p:txBody>
      </p:sp>
      <p:pic>
        <p:nvPicPr>
          <p:cNvPr id="9220" name="Picture 7" descr="olimp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287588"/>
            <a:ext cx="140493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251520" y="3512041"/>
            <a:ext cx="2880000" cy="6480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HR</a:t>
            </a:r>
            <a:r>
              <a:rPr lang="ru-RU" sz="1400" dirty="0">
                <a:solidFill>
                  <a:schemeClr val="tx1"/>
                </a:solidFill>
              </a:rPr>
              <a:t>-направления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251520" y="2143889"/>
            <a:ext cx="2880000" cy="6480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Оптимизация бизнес-процессов</a:t>
            </a: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012480" y="2143889"/>
            <a:ext cx="2880000" cy="6480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Технические решения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012480" y="3512041"/>
            <a:ext cx="2880000" cy="6480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Конструкторские решения “Инновации </a:t>
            </a:r>
            <a:r>
              <a:rPr lang="en-US" sz="1400" dirty="0"/>
              <a:t>XXI</a:t>
            </a:r>
            <a:r>
              <a:rPr lang="ru-RU" sz="1400" dirty="0"/>
              <a:t> века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868863"/>
            <a:ext cx="9144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buFont typeface="Arial" charset="0"/>
              <a:buNone/>
            </a:pPr>
            <a:endParaRPr lang="ru-RU" sz="1400" dirty="0">
              <a:solidFill>
                <a:srgbClr val="6F0600"/>
              </a:solidFill>
            </a:endParaRPr>
          </a:p>
          <a:p>
            <a:pPr algn="ctr">
              <a:lnSpc>
                <a:spcPct val="120000"/>
              </a:lnSpc>
              <a:buFontTx/>
              <a:buChar char="•"/>
            </a:pPr>
            <a:r>
              <a:rPr lang="ru-RU" sz="1600" dirty="0">
                <a:solidFill>
                  <a:srgbClr val="6F0600"/>
                </a:solidFill>
              </a:rPr>
              <a:t>   Прием заявок и работ на участие продлится до </a:t>
            </a:r>
            <a:r>
              <a:rPr lang="ru-RU" sz="1600" dirty="0" smtClean="0">
                <a:solidFill>
                  <a:srgbClr val="6F0600"/>
                </a:solidFill>
              </a:rPr>
              <a:t>3</a:t>
            </a:r>
            <a:r>
              <a:rPr lang="en-US" sz="1600" dirty="0" smtClean="0">
                <a:solidFill>
                  <a:srgbClr val="6F0600"/>
                </a:solidFill>
              </a:rPr>
              <a:t>1</a:t>
            </a:r>
            <a:r>
              <a:rPr lang="ru-RU" sz="1600" dirty="0" smtClean="0">
                <a:solidFill>
                  <a:srgbClr val="6F0600"/>
                </a:solidFill>
              </a:rPr>
              <a:t> января 2013 года</a:t>
            </a:r>
            <a:endParaRPr lang="ru-RU" sz="1600" dirty="0">
              <a:solidFill>
                <a:srgbClr val="6F0600"/>
              </a:solidFill>
            </a:endParaRPr>
          </a:p>
          <a:p>
            <a:pPr algn="ctr">
              <a:lnSpc>
                <a:spcPct val="120000"/>
              </a:lnSpc>
              <a:buFontTx/>
              <a:buChar char="-"/>
            </a:pPr>
            <a:endParaRPr lang="ru-RU" sz="1600" dirty="0">
              <a:solidFill>
                <a:srgbClr val="6F06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 rot="7563828">
            <a:off x="3293331" y="2530501"/>
            <a:ext cx="357190" cy="455729"/>
          </a:xfrm>
          <a:prstGeom prst="downArrow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 rot="13793103">
            <a:off x="5383906" y="2530501"/>
            <a:ext cx="357190" cy="455729"/>
          </a:xfrm>
          <a:prstGeom prst="downArrow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 rot="2914036">
            <a:off x="3293331" y="3431538"/>
            <a:ext cx="357190" cy="455729"/>
          </a:xfrm>
          <a:prstGeom prst="downArrow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 rot="18380621">
            <a:off x="5383906" y="3431538"/>
            <a:ext cx="357190" cy="455729"/>
          </a:xfrm>
          <a:prstGeom prst="downArrow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9246" name="Прямоугольник 2"/>
          <p:cNvSpPr>
            <a:spLocks noChangeArrowheads="1"/>
          </p:cNvSpPr>
          <p:nvPr/>
        </p:nvSpPr>
        <p:spPr bwMode="auto">
          <a:xfrm>
            <a:off x="3844925" y="3943350"/>
            <a:ext cx="1447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sz="1200" u="sng">
                <a:solidFill>
                  <a:srgbClr val="0000CC"/>
                </a:solidFill>
              </a:rPr>
              <a:t>www.tplants.com</a:t>
            </a:r>
            <a:endParaRPr lang="ru-RU" sz="1200" u="sng">
              <a:solidFill>
                <a:srgbClr val="0000CC"/>
              </a:solidFill>
            </a:endParaRPr>
          </a:p>
        </p:txBody>
      </p:sp>
      <p:graphicFrame>
        <p:nvGraphicFramePr>
          <p:cNvPr id="9249" name="Object 33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9257" name="Image" r:id="rId4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99BE1241-D66B-48AA-9360-E36E3D13D39D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8027988" cy="361950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Знакомство с отечественными образцами</a:t>
            </a:r>
            <a:br>
              <a:rPr lang="ru-RU" sz="2000" i="1" smtClean="0">
                <a:solidFill>
                  <a:schemeClr val="bg1"/>
                </a:solidFill>
              </a:rPr>
            </a:br>
            <a:r>
              <a:rPr lang="ru-RU" sz="2000" i="1" smtClean="0">
                <a:solidFill>
                  <a:schemeClr val="bg1"/>
                </a:solidFill>
              </a:rPr>
              <a:t> тракторной  техники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0" y="855663"/>
            <a:ext cx="2500313" cy="53101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Для знакомства с отечественными образцами новой тракторной и сельскохозяйственной техники на мероприятиях Недели Концерна «Тракторные заводы» были приглашены преподаватели и студенты высших и средних учебных заведений г.Чебоксары и Москвы. </a:t>
            </a:r>
          </a:p>
          <a:p>
            <a:pPr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За три дня мероприятие, прошедшее под патронажем «Союза машиностроителей, посетили более 500 преподавателей и студентов технических и сельскохозяйственных учебных заведений.</a:t>
            </a:r>
          </a:p>
        </p:txBody>
      </p:sp>
      <p:pic>
        <p:nvPicPr>
          <p:cNvPr id="5" name="Picture 2" descr="C:\Documents and Settings\T4204\Рабочий стол\~6035816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500298" y="1071546"/>
            <a:ext cx="6477046" cy="4857784"/>
          </a:xfrm>
          <a:prstGeom prst="roundRect">
            <a:avLst>
              <a:gd name="adj" fmla="val 1839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17424" name="Image" r:id="rId4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C11A22E3-5E79-41AD-9A1D-519E275645E2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763713" y="187325"/>
            <a:ext cx="5224462" cy="433388"/>
          </a:xfrm>
        </p:spPr>
        <p:txBody>
          <a:bodyPr/>
          <a:lstStyle/>
          <a:p>
            <a:r>
              <a:rPr lang="ru-RU" sz="2000" i="1" smtClean="0">
                <a:solidFill>
                  <a:srgbClr val="800000"/>
                </a:solidFill>
              </a:rPr>
              <a:t>«</a:t>
            </a:r>
            <a:r>
              <a:rPr lang="ru-RU" sz="2000" i="1" smtClean="0">
                <a:solidFill>
                  <a:schemeClr val="bg1"/>
                </a:solidFill>
              </a:rPr>
              <a:t>Машиностроитель России</a:t>
            </a:r>
            <a:endParaRPr lang="ru-RU" sz="2000" smtClean="0">
              <a:solidFill>
                <a:schemeClr val="bg1"/>
              </a:solidFill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323850" y="857250"/>
            <a:ext cx="8391525" cy="123507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400" i="1" smtClean="0">
                <a:solidFill>
                  <a:srgbClr val="6F0600"/>
                </a:solidFill>
              </a:rPr>
              <a:t>	Традиция вручать дипломы на одной из центральных площадей г. Чебоксары, возле скульптурной композиции «Машиностроитель России»  стала своеобразным посвящением молодых специалистов- выпускников ЧГУ, в машиностроители.  </a:t>
            </a:r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18450" name="Image" r:id="rId3" imgW="935991" imgH="574201" progId="">
              <p:embed/>
            </p:oleObj>
          </a:graphicData>
        </a:graphic>
      </p:graphicFrame>
      <p:pic>
        <p:nvPicPr>
          <p:cNvPr id="18442" name="Picture 10" descr="Рисунок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6480175" cy="4322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086075D2-DBE1-43A3-9AB5-32104DFFFD1C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12088" cy="576263"/>
          </a:xfrm>
          <a:noFill/>
          <a:ln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Проект «Премия «Золотые кадры </a:t>
            </a:r>
            <a:br>
              <a:rPr lang="ru-RU" sz="2000" i="1" smtClean="0">
                <a:solidFill>
                  <a:schemeClr val="bg1"/>
                </a:solidFill>
              </a:rPr>
            </a:br>
            <a:r>
              <a:rPr lang="ru-RU" sz="2000" i="1" smtClean="0">
                <a:solidFill>
                  <a:schemeClr val="bg1"/>
                </a:solidFill>
              </a:rPr>
              <a:t>Концерна «Тракторные заводы» </a:t>
            </a:r>
          </a:p>
        </p:txBody>
      </p:sp>
      <p:graphicFrame>
        <p:nvGraphicFramePr>
          <p:cNvPr id="41992" name="Object 8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42006" name="Image" r:id="rId3" imgW="935991" imgH="574201" progId="">
              <p:embed/>
            </p:oleObj>
          </a:graphicData>
        </a:graphic>
      </p:graphicFrame>
      <p:pic>
        <p:nvPicPr>
          <p:cNvPr id="41993" name="Рисунок 4" descr="лого-ЗК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18621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1403350" y="733425"/>
            <a:ext cx="7667625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1435100" indent="-914400" algn="just" eaLnBrk="0" hangingPunct="0"/>
            <a:endParaRPr lang="en-US" sz="1700" u="sng">
              <a:solidFill>
                <a:srgbClr val="6F0600"/>
              </a:solidFill>
            </a:endParaRPr>
          </a:p>
          <a:p>
            <a:pPr marL="1435100" indent="-914400" algn="just" eaLnBrk="0" hangingPunct="0"/>
            <a:r>
              <a:rPr lang="ru-RU" sz="1700" u="sng">
                <a:solidFill>
                  <a:srgbClr val="6F0600"/>
                </a:solidFill>
              </a:rPr>
              <a:t>Цель</a:t>
            </a:r>
            <a:r>
              <a:rPr lang="en-US" sz="1700" u="sng">
                <a:solidFill>
                  <a:srgbClr val="6F0600"/>
                </a:solidFill>
              </a:rPr>
              <a:t>:</a:t>
            </a:r>
            <a:r>
              <a:rPr lang="en-US" sz="1700">
                <a:solidFill>
                  <a:srgbClr val="6F0600"/>
                </a:solidFill>
              </a:rPr>
              <a:t> </a:t>
            </a:r>
            <a:r>
              <a:rPr lang="ru-RU" sz="1700" b="0">
                <a:solidFill>
                  <a:srgbClr val="6F0600"/>
                </a:solidFill>
              </a:rPr>
              <a:t>поощрения работников предприятий, находящихся в управлении холдинга, за достижение наивысших результатов при выполнении поставленных перед ними задач, а также для поднятия престижа профессий машиностроительной отрасли и является высшей наградой для работников Концерна и его предприятий.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0" y="3459163"/>
            <a:ext cx="3995738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778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FontTx/>
              <a:buChar char="•"/>
            </a:pPr>
            <a:r>
              <a:rPr lang="ru-RU" sz="1500" b="0">
                <a:solidFill>
                  <a:srgbClr val="6F0600"/>
                </a:solidFill>
              </a:rPr>
              <a:t>Премия Президента «Концерна «Тракторные заводы» </a:t>
            </a:r>
          </a:p>
          <a:p>
            <a:pPr algn="just">
              <a:buFontTx/>
              <a:buChar char="•"/>
            </a:pPr>
            <a:r>
              <a:rPr lang="ru-RU" sz="1500" b="0">
                <a:solidFill>
                  <a:srgbClr val="6F0600"/>
                </a:solidFill>
              </a:rPr>
              <a:t>Предприятие года</a:t>
            </a:r>
          </a:p>
          <a:p>
            <a:pPr algn="just">
              <a:buFontTx/>
              <a:buChar char="•"/>
            </a:pPr>
            <a:r>
              <a:rPr lang="ru-RU" sz="1700">
                <a:solidFill>
                  <a:srgbClr val="6F0600"/>
                </a:solidFill>
              </a:rPr>
              <a:t>Инновация года </a:t>
            </a:r>
          </a:p>
          <a:p>
            <a:pPr algn="just">
              <a:buFontTx/>
              <a:buChar char="•"/>
            </a:pPr>
            <a:r>
              <a:rPr lang="ru-RU" sz="1700">
                <a:solidFill>
                  <a:srgbClr val="6F0600"/>
                </a:solidFill>
              </a:rPr>
              <a:t>Специалист года</a:t>
            </a:r>
            <a:endParaRPr lang="ru-RU" sz="1700" b="0">
              <a:solidFill>
                <a:srgbClr val="6F0600"/>
              </a:solidFill>
            </a:endParaRPr>
          </a:p>
          <a:p>
            <a:pPr algn="just">
              <a:buFontTx/>
              <a:buChar char="•"/>
            </a:pPr>
            <a:r>
              <a:rPr lang="ru-RU" sz="1700">
                <a:solidFill>
                  <a:srgbClr val="6F0600"/>
                </a:solidFill>
              </a:rPr>
              <a:t>Перспектива года</a:t>
            </a:r>
            <a:r>
              <a:rPr lang="ru-RU" sz="1700" b="0">
                <a:solidFill>
                  <a:srgbClr val="6F0600"/>
                </a:solidFill>
              </a:rPr>
              <a:t> </a:t>
            </a:r>
          </a:p>
          <a:p>
            <a:pPr algn="just">
              <a:buFontTx/>
              <a:buChar char="•"/>
            </a:pPr>
            <a:r>
              <a:rPr lang="ru-RU" sz="1700">
                <a:solidFill>
                  <a:srgbClr val="6F0600"/>
                </a:solidFill>
              </a:rPr>
              <a:t>Наставник года</a:t>
            </a:r>
          </a:p>
          <a:p>
            <a:pPr algn="just">
              <a:buFontTx/>
              <a:buChar char="•"/>
            </a:pPr>
            <a:r>
              <a:rPr lang="ru-RU" sz="1500" b="0">
                <a:solidFill>
                  <a:srgbClr val="6F0600"/>
                </a:solidFill>
              </a:rPr>
              <a:t>Менеджер года</a:t>
            </a:r>
          </a:p>
          <a:p>
            <a:pPr algn="just">
              <a:buFontTx/>
              <a:buChar char="•"/>
            </a:pPr>
            <a:r>
              <a:rPr lang="ru-RU" sz="1500" b="0">
                <a:solidFill>
                  <a:srgbClr val="6F0600"/>
                </a:solidFill>
              </a:rPr>
              <a:t>Мастер года</a:t>
            </a:r>
          </a:p>
          <a:p>
            <a:pPr algn="just">
              <a:buFontTx/>
              <a:buChar char="•"/>
            </a:pPr>
            <a:r>
              <a:rPr lang="ru-RU" sz="1500" b="0">
                <a:solidFill>
                  <a:srgbClr val="6F0600"/>
                </a:solidFill>
              </a:rPr>
              <a:t>Специальная номинация</a:t>
            </a:r>
          </a:p>
          <a:p>
            <a:pPr algn="just"/>
            <a:endParaRPr lang="ru-RU" sz="1500" b="0">
              <a:solidFill>
                <a:srgbClr val="6F0600"/>
              </a:solidFill>
            </a:endParaRPr>
          </a:p>
          <a:p>
            <a:pPr algn="just"/>
            <a:endParaRPr lang="ru-RU" sz="1500" b="0">
              <a:solidFill>
                <a:srgbClr val="6F0600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006725"/>
            <a:ext cx="381635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1700">
                <a:solidFill>
                  <a:srgbClr val="6F0600"/>
                </a:solidFill>
              </a:rPr>
              <a:t>Номинации:</a:t>
            </a:r>
          </a:p>
        </p:txBody>
      </p:sp>
      <p:pic>
        <p:nvPicPr>
          <p:cNvPr id="41998" name="Picture 14" descr="news_2009-07-02-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2954338"/>
            <a:ext cx="50768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79A2BBB1-D503-464A-97A5-B6B7B35A3A20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3570288" y="3260725"/>
            <a:ext cx="2005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Проект «Премия «Золотые кадры </a:t>
            </a:r>
            <a:br>
              <a:rPr lang="ru-RU" i="1">
                <a:solidFill>
                  <a:schemeClr val="bg1"/>
                </a:solidFill>
              </a:rPr>
            </a:br>
            <a:r>
              <a:rPr lang="ru-RU" i="1">
                <a:solidFill>
                  <a:schemeClr val="bg1"/>
                </a:solidFill>
              </a:rPr>
              <a:t>Концерна «Тракторные заводы»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12088" cy="576263"/>
          </a:xfrm>
          <a:noFill/>
          <a:ln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Проект «Премия «Золотые кадры </a:t>
            </a:r>
            <a:br>
              <a:rPr lang="ru-RU" sz="2000" i="1" smtClean="0">
                <a:solidFill>
                  <a:schemeClr val="bg1"/>
                </a:solidFill>
              </a:rPr>
            </a:br>
            <a:r>
              <a:rPr lang="ru-RU" sz="2000" i="1" smtClean="0">
                <a:solidFill>
                  <a:schemeClr val="bg1"/>
                </a:solidFill>
              </a:rPr>
              <a:t>Концерна «Тракторные заводы» </a:t>
            </a:r>
          </a:p>
        </p:txBody>
      </p:sp>
      <p:graphicFrame>
        <p:nvGraphicFramePr>
          <p:cNvPr id="47112" name="Object 8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47126" name="Image" r:id="rId3" imgW="935991" imgH="574201" progId="">
              <p:embed/>
            </p:oleObj>
          </a:graphicData>
        </a:graphic>
      </p:graphicFrame>
      <p:sp>
        <p:nvSpPr>
          <p:cNvPr id="47117" name="AutoShape 13" descr="Рисунок2"/>
          <p:cNvSpPr>
            <a:spLocks noChangeArrowheads="1"/>
          </p:cNvSpPr>
          <p:nvPr/>
        </p:nvSpPr>
        <p:spPr bwMode="auto">
          <a:xfrm>
            <a:off x="468313" y="1268413"/>
            <a:ext cx="3167062" cy="4679950"/>
          </a:xfrm>
          <a:prstGeom prst="bevel">
            <a:avLst>
              <a:gd name="adj" fmla="val 5819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rgbClr val="6F0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18" name="AutoShape 14" descr="Рисунок3"/>
          <p:cNvSpPr>
            <a:spLocks noChangeArrowheads="1"/>
          </p:cNvSpPr>
          <p:nvPr/>
        </p:nvSpPr>
        <p:spPr bwMode="auto">
          <a:xfrm>
            <a:off x="5364163" y="1268413"/>
            <a:ext cx="3167062" cy="4679950"/>
          </a:xfrm>
          <a:prstGeom prst="bevel">
            <a:avLst>
              <a:gd name="adj" fmla="val 5819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rgbClr val="6F0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639B5315-31D4-4406-A68D-DECB05BACB4D}" type="slidenum">
              <a:rPr lang="en-GB"/>
              <a:pPr>
                <a:defRPr/>
              </a:pPr>
              <a:t>2</a:t>
            </a:fld>
            <a:endParaRPr lang="en-GB"/>
          </a:p>
        </p:txBody>
      </p:sp>
      <p:pic>
        <p:nvPicPr>
          <p:cNvPr id="4104" name="Picture 8" descr="слайд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2"/>
          <p:cNvSpPr>
            <a:spLocks noChangeArrowheads="1"/>
          </p:cNvSpPr>
          <p:nvPr/>
        </p:nvSpPr>
        <p:spPr bwMode="gray">
          <a:xfrm>
            <a:off x="0" y="0"/>
            <a:ext cx="80279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762000" eaLnBrk="0" hangingPunct="0"/>
            <a:r>
              <a:rPr lang="ru-RU" sz="2000" i="1">
                <a:solidFill>
                  <a:schemeClr val="bg1"/>
                </a:solidFill>
              </a:rPr>
              <a:t>Машиностроительно-индустриальная группа «Концерн «Тракторные заводы»</a:t>
            </a:r>
          </a:p>
        </p:txBody>
      </p:sp>
      <p:graphicFrame>
        <p:nvGraphicFramePr>
          <p:cNvPr id="4106" name="Object 10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4114" name="Image" r:id="rId4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E1998B59-337E-429C-9D9F-7A09733EC95D}" type="slidenum">
              <a:rPr lang="en-GB"/>
              <a:pPr>
                <a:defRPr/>
              </a:pPr>
              <a:t>20</a:t>
            </a:fld>
            <a:endParaRPr lang="en-GB"/>
          </a:p>
        </p:txBody>
      </p:sp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3071813"/>
            <a:ext cx="6500813" cy="6429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4000" i="1" smtClean="0">
                <a:solidFill>
                  <a:srgbClr val="6F0600"/>
                </a:solidFill>
              </a:rPr>
              <a:t>Спасибо за внимание!</a:t>
            </a:r>
          </a:p>
        </p:txBody>
      </p:sp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23568" name="Image" r:id="rId3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3DE7AA28-EA4C-4BBD-8AEC-62B45DD51972}" type="slidenum">
              <a:rPr lang="en-GB"/>
              <a:pPr>
                <a:defRPr/>
              </a:pPr>
              <a:t>3</a:t>
            </a:fld>
            <a:endParaRPr lang="en-GB"/>
          </a:p>
        </p:txBody>
      </p:sp>
      <p:pic>
        <p:nvPicPr>
          <p:cNvPr id="4" name="Рисунок 3" descr="1439-20080518-193331.jp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2740" b="12774"/>
          <a:stretch>
            <a:fillRect/>
          </a:stretch>
        </p:blipFill>
        <p:spPr>
          <a:xfrm>
            <a:off x="3929058" y="2428868"/>
            <a:ext cx="5072066" cy="3786214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027988" cy="692150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Машиностроительно-индустриальная группа «Концерн «Тракторные заводы»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7250"/>
            <a:ext cx="8366125" cy="5380038"/>
          </a:xfrm>
        </p:spPr>
        <p:txBody>
          <a:bodyPr/>
          <a:lstStyle/>
          <a:p>
            <a:pPr>
              <a:lnSpc>
                <a:spcPct val="105000"/>
              </a:lnSpc>
              <a:buFont typeface="Arial" charset="0"/>
              <a:buNone/>
            </a:pPr>
            <a:r>
              <a:rPr lang="ru-RU" sz="1400" i="1" dirty="0" smtClean="0">
                <a:solidFill>
                  <a:srgbClr val="5B2518"/>
                </a:solidFill>
              </a:rPr>
              <a:t>	</a:t>
            </a:r>
          </a:p>
          <a:p>
            <a:pPr>
              <a:lnSpc>
                <a:spcPct val="105000"/>
              </a:lnSpc>
              <a:buFont typeface="Arial" charset="0"/>
              <a:buNone/>
            </a:pPr>
            <a:r>
              <a:rPr lang="ru-RU" sz="1400" i="1" dirty="0" smtClean="0">
                <a:solidFill>
                  <a:srgbClr val="5B2518"/>
                </a:solidFill>
              </a:rPr>
              <a:t>        </a:t>
            </a:r>
            <a:r>
              <a:rPr lang="ru-RU" sz="1400" i="1" dirty="0" smtClean="0">
                <a:solidFill>
                  <a:srgbClr val="6F0600"/>
                </a:solidFill>
              </a:rPr>
              <a:t>Диверсифицированный портфель производимой продукции обеспечивает холдингу обширную клиентскую базу и продвигается шестью собственными специализированными торгово-сервисными структурами в 40 странах мира через обширную дилерскую сеть, насчитывающую порядка 300 компаний. </a:t>
            </a:r>
          </a:p>
          <a:p>
            <a:pPr>
              <a:lnSpc>
                <a:spcPct val="105000"/>
              </a:lnSpc>
            </a:pPr>
            <a:endParaRPr lang="ru-RU" sz="1400" i="1" dirty="0" smtClean="0">
              <a:solidFill>
                <a:srgbClr val="6F0600"/>
              </a:solidFill>
            </a:endParaRPr>
          </a:p>
          <a:p>
            <a:pPr>
              <a:lnSpc>
                <a:spcPct val="105000"/>
              </a:lnSpc>
              <a:buFont typeface="Arial" charset="0"/>
              <a:buNone/>
            </a:pPr>
            <a:r>
              <a:rPr lang="ru-RU" sz="1400" i="1" dirty="0" smtClean="0">
                <a:solidFill>
                  <a:srgbClr val="6F0600"/>
                </a:solidFill>
              </a:rPr>
              <a:t>	Ассортимент выпускаемой предприятиями холдинга продукции включает в себя широкий спектр базовых моделей, которые могут быть модифицированы и дополнены в соответствии с индивидуальными и реальными потребностями заказчиков.</a:t>
            </a:r>
          </a:p>
          <a:p>
            <a:pPr>
              <a:lnSpc>
                <a:spcPct val="105000"/>
              </a:lnSpc>
            </a:pPr>
            <a:endParaRPr lang="ru-RU" sz="1400" i="1" dirty="0" smtClean="0">
              <a:solidFill>
                <a:srgbClr val="6F0600"/>
              </a:solidFill>
            </a:endParaRPr>
          </a:p>
          <a:p>
            <a:pPr>
              <a:lnSpc>
                <a:spcPct val="105000"/>
              </a:lnSpc>
              <a:buFont typeface="Arial" charset="0"/>
              <a:buNone/>
            </a:pPr>
            <a:r>
              <a:rPr lang="ru-RU" sz="1400" i="1" dirty="0" smtClean="0">
                <a:solidFill>
                  <a:srgbClr val="6F0600"/>
                </a:solidFill>
              </a:rPr>
              <a:t>	Созданная вертикально-интегрированная модель производства позволяет «Концерну «Тракторные заводы» обеспечить полный жизненный цикл выпускаемой продукции - от научно-исследовательских и опытно-конструкторских разработок, производства металлов и запчастей до </a:t>
            </a:r>
            <a:r>
              <a:rPr lang="ru-RU" sz="1400" i="1" dirty="0" err="1" smtClean="0">
                <a:solidFill>
                  <a:srgbClr val="6F0600"/>
                </a:solidFill>
              </a:rPr>
              <a:t>маркетингово</a:t>
            </a:r>
            <a:r>
              <a:rPr lang="ru-RU" sz="1400" i="1" dirty="0" smtClean="0">
                <a:solidFill>
                  <a:srgbClr val="6F0600"/>
                </a:solidFill>
              </a:rPr>
              <a:t>-сбытовых операций, послепродажного технического обслуживания и сопровождения потребителя через специально созданный единый центр сервисного обслуживания ООО «Сервис промышленных машин». </a:t>
            </a:r>
          </a:p>
          <a:p>
            <a:pPr>
              <a:lnSpc>
                <a:spcPct val="105000"/>
              </a:lnSpc>
              <a:buFont typeface="Arial" charset="0"/>
              <a:buNone/>
            </a:pPr>
            <a:r>
              <a:rPr lang="ru-RU" sz="1400" i="1" dirty="0" smtClean="0">
                <a:solidFill>
                  <a:srgbClr val="6F0600"/>
                </a:solidFill>
              </a:rPr>
              <a:t>	Топ-менеджмент «Концерна «Тракторные заводы» представлен высококвалифицированными специалистами в области управления с большим опытом работы по формированию быстро растущих компаний в машиностроительной отрасли. </a:t>
            </a:r>
          </a:p>
          <a:p>
            <a:pPr>
              <a:lnSpc>
                <a:spcPct val="105000"/>
              </a:lnSpc>
            </a:pPr>
            <a:endParaRPr lang="ru-RU" sz="1400" i="1" dirty="0" smtClean="0">
              <a:solidFill>
                <a:srgbClr val="6F0600"/>
              </a:solidFill>
            </a:endParaRPr>
          </a:p>
        </p:txBody>
      </p: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5134" name="Image" r:id="rId5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D6387E82-B475-4EB9-AC30-6D79D183CFCD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7885113" cy="719138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Член Бюро ЦС «Союза машиностроителей России», Президент  «Концерна  «Тракторные заводы»</a:t>
            </a:r>
            <a:r>
              <a:rPr lang="ru-RU" sz="2000" i="1" smtClean="0">
                <a:solidFill>
                  <a:srgbClr val="883725"/>
                </a:solidFill>
              </a:rPr>
              <a:t/>
            </a:r>
            <a:br>
              <a:rPr lang="ru-RU" sz="2000" i="1" smtClean="0">
                <a:solidFill>
                  <a:srgbClr val="883725"/>
                </a:solidFill>
              </a:rPr>
            </a:br>
            <a:endParaRPr lang="ru-RU" sz="2000" i="1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25" y="1285875"/>
            <a:ext cx="3260725" cy="1235075"/>
          </a:xfrm>
        </p:spPr>
        <p:txBody>
          <a:bodyPr/>
          <a:lstStyle/>
          <a:p>
            <a:pPr>
              <a:lnSpc>
                <a:spcPct val="100000"/>
              </a:lnSpc>
              <a:buFont typeface="Arial" charset="0"/>
              <a:buNone/>
            </a:pPr>
            <a:r>
              <a:rPr lang="ru-RU" sz="2000" smtClean="0">
                <a:solidFill>
                  <a:srgbClr val="6F0600"/>
                </a:solidFill>
              </a:rPr>
              <a:t>БОЛОТИН</a:t>
            </a:r>
          </a:p>
          <a:p>
            <a:pPr>
              <a:lnSpc>
                <a:spcPct val="100000"/>
              </a:lnSpc>
              <a:buFont typeface="Arial" charset="0"/>
              <a:buNone/>
            </a:pPr>
            <a:r>
              <a:rPr lang="ru-RU" sz="2000" smtClean="0">
                <a:solidFill>
                  <a:srgbClr val="6F0600"/>
                </a:solidFill>
              </a:rPr>
              <a:t>Михаил Григорьевич</a:t>
            </a:r>
          </a:p>
          <a:p>
            <a:endParaRPr lang="ru-RU" smtClean="0"/>
          </a:p>
        </p:txBody>
      </p:sp>
      <p:pic>
        <p:nvPicPr>
          <p:cNvPr id="24581" name="Picture 5" descr="Болотин Михаил Григорь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2428875"/>
            <a:ext cx="3000375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285750" y="2286000"/>
            <a:ext cx="50720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«Способствовать становлению у</a:t>
            </a:r>
          </a:p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молодых работников положительной </a:t>
            </a:r>
          </a:p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трудовой мотивации, высокой </a:t>
            </a:r>
          </a:p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деловой активности,</a:t>
            </a:r>
          </a:p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профессионализма,  разностороннему </a:t>
            </a:r>
          </a:p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своевременному развитию</a:t>
            </a:r>
          </a:p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творческих способностей – одно из</a:t>
            </a:r>
          </a:p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основных направлений</a:t>
            </a:r>
          </a:p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стратегической кадровой политики</a:t>
            </a:r>
          </a:p>
          <a:p>
            <a:pPr algn="r" eaLnBrk="1" hangingPunct="1"/>
            <a:r>
              <a:rPr lang="ru-RU" sz="2000" i="1">
                <a:solidFill>
                  <a:srgbClr val="6F0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Концерна»…</a:t>
            </a:r>
            <a:r>
              <a:rPr lang="ru-RU" sz="2000" i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 eaLnBrk="1" hangingPunct="1"/>
            <a:endParaRPr lang="ru-RU" sz="1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150" name="Рисунок 5" descr="Лого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71563"/>
            <a:ext cx="1341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6161" name="Image" r:id="rId5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C8C19B92-3879-4C25-A05B-D3D3FD7AB7B3}" type="slidenum">
              <a:rPr lang="en-GB"/>
              <a:pPr>
                <a:defRPr/>
              </a:pPr>
              <a:t>5</a:t>
            </a:fld>
            <a:endParaRPr lang="en-GB"/>
          </a:p>
        </p:txBody>
      </p:sp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071688"/>
            <a:ext cx="7367588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467519" y="1357298"/>
            <a:ext cx="2027434" cy="642942"/>
          </a:xfrm>
          <a:prstGeom prst="roundRect">
            <a:avLst/>
          </a:prstGeom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7950" h="25400"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200" dirty="0" err="1">
                <a:solidFill>
                  <a:schemeClr val="bg1"/>
                </a:solidFill>
              </a:rPr>
              <a:t>Профориентационная</a:t>
            </a:r>
            <a:r>
              <a:rPr lang="ru-RU" sz="1200" dirty="0">
                <a:solidFill>
                  <a:schemeClr val="bg1"/>
                </a:solidFill>
              </a:rPr>
              <a:t> работа в школах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036083" y="1357298"/>
            <a:ext cx="2643206" cy="642942"/>
          </a:xfrm>
          <a:prstGeom prst="roundRect">
            <a:avLst/>
          </a:prstGeom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7950" h="25400"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Работа с высшими и средними профессиональными заведениями 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6822297" y="1357298"/>
            <a:ext cx="1785950" cy="642942"/>
          </a:xfrm>
          <a:prstGeom prst="roundRect">
            <a:avLst/>
          </a:prstGeom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7950" h="25400"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Работа с молодыми работниками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285720" y="4000504"/>
            <a:ext cx="2286016" cy="2214578"/>
          </a:xfrm>
          <a:prstGeom prst="roundRect">
            <a:avLst/>
          </a:prstGeom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7950" h="25400"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Профориентация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Экскурсии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Тренинги «Уроки жизни»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Конкурсы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Дни открытых дверей совместно с учебными заведениями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4282" y="3357562"/>
            <a:ext cx="8715436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ШКОЛЬНИКИ            СТУДЕНТЫ                  РАБОТНИКИ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3357554" y="3929066"/>
            <a:ext cx="2428892" cy="2286016"/>
          </a:xfrm>
          <a:prstGeom prst="roundRect">
            <a:avLst/>
          </a:prstGeom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7950" h="25400"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Целевые направления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Организация </a:t>
            </a:r>
            <a:r>
              <a:rPr lang="ru-RU" sz="1200" dirty="0">
                <a:solidFill>
                  <a:schemeClr val="bg1"/>
                </a:solidFill>
              </a:rPr>
              <a:t>практики и стажировки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Ярмарки вакансий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Вручение дипломов у памятника машиностроителям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Союз машиностроителей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6662206" y="3929066"/>
            <a:ext cx="2286016" cy="2286016"/>
          </a:xfrm>
          <a:prstGeom prst="roundRect">
            <a:avLst/>
          </a:prstGeom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7950" h="25400"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Адаптация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Наставничество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Условия для закрепления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Ротация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Конкурсы профессионального мастерства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Советы молодежи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</a:rPr>
              <a:t>Повышение квалификации</a:t>
            </a:r>
          </a:p>
        </p:txBody>
      </p:sp>
      <p:sp>
        <p:nvSpPr>
          <p:cNvPr id="7190" name="Заголовок 14"/>
          <p:cNvSpPr>
            <a:spLocks noGrp="1"/>
          </p:cNvSpPr>
          <p:nvPr>
            <p:ph type="title"/>
          </p:nvPr>
        </p:nvSpPr>
        <p:spPr>
          <a:xfrm>
            <a:off x="0" y="0"/>
            <a:ext cx="7885113" cy="692150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Система подготовки и формирование кадрового потенциала предприятий «Тракторных заводов»</a:t>
            </a:r>
          </a:p>
        </p:txBody>
      </p:sp>
      <p:sp>
        <p:nvSpPr>
          <p:cNvPr id="14" name="Freeform 16"/>
          <p:cNvSpPr>
            <a:spLocks/>
          </p:cNvSpPr>
          <p:nvPr/>
        </p:nvSpPr>
        <p:spPr bwMode="gray">
          <a:xfrm rot="10800000">
            <a:off x="1857375" y="5500688"/>
            <a:ext cx="609600" cy="59213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/>
          </a:p>
        </p:txBody>
      </p:sp>
      <p:sp>
        <p:nvSpPr>
          <p:cNvPr id="16" name="Freeform 16"/>
          <p:cNvSpPr>
            <a:spLocks/>
          </p:cNvSpPr>
          <p:nvPr/>
        </p:nvSpPr>
        <p:spPr bwMode="gray">
          <a:xfrm rot="10800000">
            <a:off x="8143875" y="5500688"/>
            <a:ext cx="609600" cy="59213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/>
          </a:p>
        </p:txBody>
      </p:sp>
      <p:sp>
        <p:nvSpPr>
          <p:cNvPr id="17" name="Freeform 16"/>
          <p:cNvSpPr>
            <a:spLocks/>
          </p:cNvSpPr>
          <p:nvPr/>
        </p:nvSpPr>
        <p:spPr bwMode="gray">
          <a:xfrm rot="10800000">
            <a:off x="4857750" y="5500688"/>
            <a:ext cx="609600" cy="59213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7196" name="Object 28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7204" name="Image" r:id="rId4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95ADEFAC-5606-4763-9B16-FD60525ED8BE}" type="slidenum">
              <a:rPr lang="en-GB"/>
              <a:pPr>
                <a:defRPr/>
              </a:pPr>
              <a:t>6</a:t>
            </a:fld>
            <a:endParaRPr lang="en-GB"/>
          </a:p>
        </p:txBody>
      </p:sp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4925" y="115888"/>
            <a:ext cx="8572500" cy="428625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Схема взаимодействия с учебными заведениями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 flipH="1">
            <a:off x="500063" y="928688"/>
            <a:ext cx="2143125" cy="571500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Учебное заведение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 bwMode="auto">
          <a:xfrm>
            <a:off x="571472" y="1714488"/>
            <a:ext cx="2071702" cy="4286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miter lim="800000"/>
            <a:headEnd type="none" w="med" len="med"/>
            <a:tailEnd type="triangl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/>
          <a:lstStyle/>
          <a:p>
            <a:pPr marL="0" indent="0"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Студент</a:t>
            </a: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214678" y="928670"/>
            <a:ext cx="2714644" cy="64294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Оформление договора на прохождение практики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357950" y="928670"/>
            <a:ext cx="2357454" cy="642942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>
            <a:noFill/>
            <a:headEnd type="none" w="med" len="med"/>
            <a:tailEnd type="triangle" w="med" len="me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Специалист по набору персонала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071802" y="2000240"/>
            <a:ext cx="2928958" cy="100013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Прохождение производственной практики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2643174" y="3429000"/>
            <a:ext cx="3786214" cy="64294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Анализ результатов практики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Оценка руководителя практики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2714612" y="5357826"/>
            <a:ext cx="3714776" cy="64294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Прием на работу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молодым специалистом, рабочим</a:t>
            </a:r>
          </a:p>
        </p:txBody>
      </p:sp>
      <p:sp>
        <p:nvSpPr>
          <p:cNvPr id="18" name="Выноска со стрелкой вниз 17"/>
          <p:cNvSpPr/>
          <p:nvPr/>
        </p:nvSpPr>
        <p:spPr bwMode="auto">
          <a:xfrm>
            <a:off x="2643174" y="4500570"/>
            <a:ext cx="3786214" cy="785818"/>
          </a:xfrm>
          <a:prstGeom prst="downArrowCallout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kern="0" dirty="0">
                <a:solidFill>
                  <a:schemeClr val="tx1"/>
                </a:solidFill>
              </a:rPr>
              <a:t>Закрепление за наставником</a:t>
            </a: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4357686" y="3071810"/>
            <a:ext cx="357190" cy="285752"/>
          </a:xfrm>
          <a:prstGeom prst="downArrow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4357686" y="1643050"/>
            <a:ext cx="357190" cy="285752"/>
          </a:xfrm>
          <a:prstGeom prst="downArrow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4357686" y="4143380"/>
            <a:ext cx="357190" cy="285752"/>
          </a:xfrm>
          <a:prstGeom prst="downArrow">
            <a:avLst/>
          </a:prstGeom>
          <a:solidFill>
            <a:srgbClr val="92D050"/>
          </a:solidFill>
          <a:ln>
            <a:headEnd type="none" w="med" len="med"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cxnSp>
        <p:nvCxnSpPr>
          <p:cNvPr id="19487" name="Прямая соединительная линия 22"/>
          <p:cNvCxnSpPr>
            <a:cxnSpLocks noChangeShapeType="1"/>
            <a:stCxn id="6" idx="2"/>
          </p:cNvCxnSpPr>
          <p:nvPr/>
        </p:nvCxnSpPr>
        <p:spPr bwMode="auto">
          <a:xfrm rot="16200000" flipH="1">
            <a:off x="338932" y="3410743"/>
            <a:ext cx="2571750" cy="36513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488" name="Прямая со стрелкой 28"/>
          <p:cNvCxnSpPr>
            <a:cxnSpLocks noChangeShapeType="1"/>
          </p:cNvCxnSpPr>
          <p:nvPr/>
        </p:nvCxnSpPr>
        <p:spPr bwMode="auto">
          <a:xfrm>
            <a:off x="1643063" y="3714750"/>
            <a:ext cx="928687" cy="1588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489" name="Прямая соединительная линия 29"/>
          <p:cNvCxnSpPr>
            <a:cxnSpLocks noChangeShapeType="1"/>
          </p:cNvCxnSpPr>
          <p:nvPr/>
        </p:nvCxnSpPr>
        <p:spPr bwMode="auto">
          <a:xfrm rot="5400000">
            <a:off x="5536406" y="3607594"/>
            <a:ext cx="4071938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490" name="Прямая со стрелкой 33"/>
          <p:cNvCxnSpPr>
            <a:cxnSpLocks noChangeShapeType="1"/>
          </p:cNvCxnSpPr>
          <p:nvPr/>
        </p:nvCxnSpPr>
        <p:spPr bwMode="auto">
          <a:xfrm rot="10800000" flipV="1">
            <a:off x="6500813" y="3714750"/>
            <a:ext cx="1071562" cy="1588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491" name="Прямая со стрелкой 38"/>
          <p:cNvCxnSpPr>
            <a:cxnSpLocks noChangeShapeType="1"/>
          </p:cNvCxnSpPr>
          <p:nvPr/>
        </p:nvCxnSpPr>
        <p:spPr bwMode="auto">
          <a:xfrm rot="10800000" flipV="1">
            <a:off x="6500813" y="4714875"/>
            <a:ext cx="1071562" cy="1588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492" name="Прямая со стрелкой 40"/>
          <p:cNvCxnSpPr>
            <a:cxnSpLocks noChangeShapeType="1"/>
          </p:cNvCxnSpPr>
          <p:nvPr/>
        </p:nvCxnSpPr>
        <p:spPr bwMode="auto">
          <a:xfrm rot="10800000" flipV="1">
            <a:off x="6500813" y="5643563"/>
            <a:ext cx="1071562" cy="1587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493" name="Прямая со стрелкой 41"/>
          <p:cNvCxnSpPr>
            <a:cxnSpLocks noChangeShapeType="1"/>
          </p:cNvCxnSpPr>
          <p:nvPr/>
        </p:nvCxnSpPr>
        <p:spPr bwMode="auto">
          <a:xfrm rot="10800000">
            <a:off x="6143625" y="2428875"/>
            <a:ext cx="1428750" cy="1588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374" name="Прямая со стрелкой 44"/>
          <p:cNvCxnSpPr>
            <a:cxnSpLocks noChangeShapeType="1"/>
          </p:cNvCxnSpPr>
          <p:nvPr/>
        </p:nvCxnSpPr>
        <p:spPr bwMode="auto">
          <a:xfrm>
            <a:off x="2643188" y="1214438"/>
            <a:ext cx="571500" cy="1587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stealth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cxnSp>
      <p:cxnSp>
        <p:nvCxnSpPr>
          <p:cNvPr id="14375" name="Прямая со стрелкой 48"/>
          <p:cNvCxnSpPr>
            <a:cxnSpLocks noChangeShapeType="1"/>
          </p:cNvCxnSpPr>
          <p:nvPr/>
        </p:nvCxnSpPr>
        <p:spPr bwMode="auto">
          <a:xfrm rot="10800000">
            <a:off x="5929313" y="1285875"/>
            <a:ext cx="571500" cy="1588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stealth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cxnSp>
      <p:pic>
        <p:nvPicPr>
          <p:cNvPr id="19496" name="Picture 11" descr="book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0589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97" name="Прямая со стрелкой 34"/>
          <p:cNvCxnSpPr>
            <a:cxnSpLocks noChangeShapeType="1"/>
          </p:cNvCxnSpPr>
          <p:nvPr/>
        </p:nvCxnSpPr>
        <p:spPr bwMode="auto">
          <a:xfrm>
            <a:off x="1643063" y="4714875"/>
            <a:ext cx="928687" cy="1588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9500" name="Object 44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19508" name="Image" r:id="rId4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585FA5DE-44C4-4B42-B446-6896D5197BB5}" type="slidenum">
              <a:rPr lang="en-GB"/>
              <a:pPr>
                <a:defRPr/>
              </a:pPr>
              <a:t>7</a:t>
            </a:fld>
            <a:endParaRPr lang="en-GB"/>
          </a:p>
        </p:txBody>
      </p:sp>
      <p:grpSp>
        <p:nvGrpSpPr>
          <p:cNvPr id="55" name="Скругленный прямоугольник 54"/>
          <p:cNvGrpSpPr>
            <a:grpSpLocks/>
          </p:cNvGrpSpPr>
          <p:nvPr/>
        </p:nvGrpSpPr>
        <p:grpSpPr bwMode="auto">
          <a:xfrm>
            <a:off x="109538" y="804863"/>
            <a:ext cx="8942387" cy="1011237"/>
            <a:chOff x="69" y="507"/>
            <a:chExt cx="5633" cy="637"/>
          </a:xfrm>
        </p:grpSpPr>
        <p:pic>
          <p:nvPicPr>
            <p:cNvPr id="56323" name="Скругленный прямоугольник 54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" y="507"/>
              <a:ext cx="5633" cy="6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24" name="Text Box 4"/>
            <p:cNvSpPr txBox="1">
              <a:spLocks noChangeArrowheads="1"/>
            </p:cNvSpPr>
            <p:nvPr/>
          </p:nvSpPr>
          <p:spPr bwMode="auto">
            <a:xfrm>
              <a:off x="157" y="562"/>
              <a:ext cx="5491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ru-RU" sz="1400" i="1" dirty="0">
                  <a:solidFill>
                    <a:srgbClr val="800000"/>
                  </a:solidFill>
                  <a:cs typeface="Times New Roman" pitchFamily="18" charset="0"/>
                </a:rPr>
                <a:t>Система работы с молодыми работниками и молодыми специалистами Компании дает возможность для ускорения их самореализации, совершенствования профессиональных навыков, формирования из молодого работника высококвалифицированного специалиста, планирования и развития карьеры.</a:t>
              </a:r>
              <a:endParaRPr lang="ru-RU" sz="1400" i="1" dirty="0"/>
            </a:p>
          </p:txBody>
        </p:sp>
      </p:grpSp>
      <p:sp>
        <p:nvSpPr>
          <p:cNvPr id="56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144000" cy="428625"/>
          </a:xfrm>
          <a:ln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Система работы с молодыми работниками и молодыми специалистами</a:t>
            </a:r>
          </a:p>
        </p:txBody>
      </p:sp>
      <p:grpSp>
        <p:nvGrpSpPr>
          <p:cNvPr id="10" name="Скругленный прямоугольник 9"/>
          <p:cNvGrpSpPr>
            <a:grpSpLocks/>
          </p:cNvGrpSpPr>
          <p:nvPr/>
        </p:nvGrpSpPr>
        <p:grpSpPr bwMode="auto">
          <a:xfrm>
            <a:off x="3255963" y="3236913"/>
            <a:ext cx="2578100" cy="658812"/>
            <a:chOff x="2051" y="2039"/>
            <a:chExt cx="1624" cy="415"/>
          </a:xfrm>
        </p:grpSpPr>
        <p:pic>
          <p:nvPicPr>
            <p:cNvPr id="56327" name="Скругленный прямоугольник 9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" y="2039"/>
              <a:ext cx="1624" cy="4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28" name="Text Box 8"/>
            <p:cNvSpPr txBox="1">
              <a:spLocks noChangeArrowheads="1"/>
            </p:cNvSpPr>
            <p:nvPr/>
          </p:nvSpPr>
          <p:spPr bwMode="auto">
            <a:xfrm>
              <a:off x="2128" y="2083"/>
              <a:ext cx="1504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Производственное направление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11" name="Скругленный прямоугольник 10"/>
          <p:cNvGrpSpPr>
            <a:grpSpLocks/>
          </p:cNvGrpSpPr>
          <p:nvPr/>
        </p:nvGrpSpPr>
        <p:grpSpPr bwMode="auto">
          <a:xfrm>
            <a:off x="433388" y="2597150"/>
            <a:ext cx="2511425" cy="493713"/>
            <a:chOff x="273" y="1636"/>
            <a:chExt cx="1582" cy="311"/>
          </a:xfrm>
        </p:grpSpPr>
        <p:pic>
          <p:nvPicPr>
            <p:cNvPr id="56330" name="Скругленный прямоугольник 10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1636"/>
              <a:ext cx="1582" cy="3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31" name="Text Box 11"/>
            <p:cNvSpPr txBox="1">
              <a:spLocks noChangeArrowheads="1"/>
            </p:cNvSpPr>
            <p:nvPr/>
          </p:nvSpPr>
          <p:spPr bwMode="auto">
            <a:xfrm>
              <a:off x="364" y="1691"/>
              <a:ext cx="143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Адаптация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12" name="Скругленный прямоугольник 11"/>
          <p:cNvGrpSpPr>
            <a:grpSpLocks/>
          </p:cNvGrpSpPr>
          <p:nvPr/>
        </p:nvGrpSpPr>
        <p:grpSpPr bwMode="auto">
          <a:xfrm>
            <a:off x="433388" y="2097088"/>
            <a:ext cx="2511425" cy="493712"/>
            <a:chOff x="273" y="1321"/>
            <a:chExt cx="1582" cy="311"/>
          </a:xfrm>
        </p:grpSpPr>
        <p:pic>
          <p:nvPicPr>
            <p:cNvPr id="56333" name="Скругленный прямоугольник 11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1321"/>
              <a:ext cx="1582" cy="3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34" name="Text Box 14"/>
            <p:cNvSpPr txBox="1">
              <a:spLocks noChangeArrowheads="1"/>
            </p:cNvSpPr>
            <p:nvPr/>
          </p:nvSpPr>
          <p:spPr bwMode="auto">
            <a:xfrm>
              <a:off x="364" y="1376"/>
              <a:ext cx="143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Повышение квалификации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13" name="Скругленный прямоугольник 12"/>
          <p:cNvGrpSpPr>
            <a:grpSpLocks/>
          </p:cNvGrpSpPr>
          <p:nvPr/>
        </p:nvGrpSpPr>
        <p:grpSpPr bwMode="auto">
          <a:xfrm>
            <a:off x="433388" y="3097213"/>
            <a:ext cx="2511425" cy="493712"/>
            <a:chOff x="273" y="1951"/>
            <a:chExt cx="1582" cy="311"/>
          </a:xfrm>
        </p:grpSpPr>
        <p:pic>
          <p:nvPicPr>
            <p:cNvPr id="56336" name="Скругленный прямоугольник 12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1951"/>
              <a:ext cx="1582" cy="3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37" name="Text Box 17"/>
            <p:cNvSpPr txBox="1">
              <a:spLocks noChangeArrowheads="1"/>
            </p:cNvSpPr>
            <p:nvPr/>
          </p:nvSpPr>
          <p:spPr bwMode="auto">
            <a:xfrm>
              <a:off x="364" y="2006"/>
              <a:ext cx="143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Стажировка за границей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14" name="Скругленный прямоугольник 13"/>
          <p:cNvGrpSpPr>
            <a:grpSpLocks/>
          </p:cNvGrpSpPr>
          <p:nvPr/>
        </p:nvGrpSpPr>
        <p:grpSpPr bwMode="auto">
          <a:xfrm>
            <a:off x="433388" y="1597025"/>
            <a:ext cx="2511425" cy="493713"/>
            <a:chOff x="273" y="1006"/>
            <a:chExt cx="1582" cy="311"/>
          </a:xfrm>
        </p:grpSpPr>
        <p:pic>
          <p:nvPicPr>
            <p:cNvPr id="56339" name="Скругленный прямоугольник 13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1006"/>
              <a:ext cx="1582" cy="3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0" name="Text Box 20"/>
            <p:cNvSpPr txBox="1">
              <a:spLocks noChangeArrowheads="1"/>
            </p:cNvSpPr>
            <p:nvPr/>
          </p:nvSpPr>
          <p:spPr bwMode="auto">
            <a:xfrm>
              <a:off x="364" y="1061"/>
              <a:ext cx="143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Ротация кадров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15" name="Скругленный прямоугольник 14"/>
          <p:cNvGrpSpPr>
            <a:grpSpLocks/>
          </p:cNvGrpSpPr>
          <p:nvPr/>
        </p:nvGrpSpPr>
        <p:grpSpPr bwMode="auto">
          <a:xfrm>
            <a:off x="438150" y="4449763"/>
            <a:ext cx="2762250" cy="500062"/>
            <a:chOff x="276" y="2803"/>
            <a:chExt cx="1740" cy="315"/>
          </a:xfrm>
        </p:grpSpPr>
        <p:pic>
          <p:nvPicPr>
            <p:cNvPr id="56342" name="Скругленный прямоугольник 14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" y="2803"/>
              <a:ext cx="1740" cy="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3" name="Text Box 23"/>
            <p:cNvSpPr txBox="1">
              <a:spLocks noChangeArrowheads="1"/>
            </p:cNvSpPr>
            <p:nvPr/>
          </p:nvSpPr>
          <p:spPr bwMode="auto">
            <a:xfrm>
              <a:off x="367" y="2861"/>
              <a:ext cx="159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Газета «Тракторные заводы»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16" name="Скругленный прямоугольник 15"/>
          <p:cNvGrpSpPr>
            <a:grpSpLocks/>
          </p:cNvGrpSpPr>
          <p:nvPr/>
        </p:nvGrpSpPr>
        <p:grpSpPr bwMode="auto">
          <a:xfrm>
            <a:off x="506413" y="3883025"/>
            <a:ext cx="2505075" cy="658813"/>
            <a:chOff x="319" y="2446"/>
            <a:chExt cx="1578" cy="415"/>
          </a:xfrm>
        </p:grpSpPr>
        <p:pic>
          <p:nvPicPr>
            <p:cNvPr id="56345" name="Скругленный прямоугольник 15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" y="2446"/>
              <a:ext cx="1578" cy="4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6" name="Text Box 26"/>
            <p:cNvSpPr txBox="1">
              <a:spLocks noChangeArrowheads="1"/>
            </p:cNvSpPr>
            <p:nvPr/>
          </p:nvSpPr>
          <p:spPr bwMode="auto">
            <a:xfrm>
              <a:off x="396" y="2488"/>
              <a:ext cx="1458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Информационное направление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17" name="Скругленный прямоугольник 16"/>
          <p:cNvGrpSpPr>
            <a:grpSpLocks/>
          </p:cNvGrpSpPr>
          <p:nvPr/>
        </p:nvGrpSpPr>
        <p:grpSpPr bwMode="auto">
          <a:xfrm>
            <a:off x="433388" y="4810125"/>
            <a:ext cx="2651125" cy="493713"/>
            <a:chOff x="273" y="3030"/>
            <a:chExt cx="1670" cy="311"/>
          </a:xfrm>
        </p:grpSpPr>
        <p:pic>
          <p:nvPicPr>
            <p:cNvPr id="56348" name="Скругленный прямоугольник 16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3030"/>
              <a:ext cx="1670" cy="3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9" name="Text Box 29"/>
            <p:cNvSpPr txBox="1">
              <a:spLocks noChangeArrowheads="1"/>
            </p:cNvSpPr>
            <p:nvPr/>
          </p:nvSpPr>
          <p:spPr bwMode="auto">
            <a:xfrm>
              <a:off x="364" y="3086"/>
              <a:ext cx="15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Региональные СМИ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18" name="Скругленный прямоугольник 17"/>
          <p:cNvGrpSpPr>
            <a:grpSpLocks/>
          </p:cNvGrpSpPr>
          <p:nvPr/>
        </p:nvGrpSpPr>
        <p:grpSpPr bwMode="auto">
          <a:xfrm>
            <a:off x="433388" y="5162550"/>
            <a:ext cx="2651125" cy="500063"/>
            <a:chOff x="273" y="3252"/>
            <a:chExt cx="1670" cy="315"/>
          </a:xfrm>
        </p:grpSpPr>
        <p:pic>
          <p:nvPicPr>
            <p:cNvPr id="56351" name="Скругленный прямоугольник 17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3252"/>
              <a:ext cx="1670" cy="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52" name="Text Box 32"/>
            <p:cNvSpPr txBox="1">
              <a:spLocks noChangeArrowheads="1"/>
            </p:cNvSpPr>
            <p:nvPr/>
          </p:nvSpPr>
          <p:spPr bwMode="auto">
            <a:xfrm>
              <a:off x="364" y="3311"/>
              <a:ext cx="15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Интернет сайт ККУ КТЗ 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20" name="Скругленный прямоугольник 19"/>
          <p:cNvGrpSpPr>
            <a:grpSpLocks/>
          </p:cNvGrpSpPr>
          <p:nvPr/>
        </p:nvGrpSpPr>
        <p:grpSpPr bwMode="auto">
          <a:xfrm>
            <a:off x="433388" y="5522913"/>
            <a:ext cx="2651125" cy="500062"/>
            <a:chOff x="273" y="3479"/>
            <a:chExt cx="1670" cy="315"/>
          </a:xfrm>
        </p:grpSpPr>
        <p:pic>
          <p:nvPicPr>
            <p:cNvPr id="56354" name="Скругленный прямоугольник 19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3479"/>
              <a:ext cx="1670" cy="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55" name="Text Box 35"/>
            <p:cNvSpPr txBox="1">
              <a:spLocks noChangeArrowheads="1"/>
            </p:cNvSpPr>
            <p:nvPr/>
          </p:nvSpPr>
          <p:spPr bwMode="auto">
            <a:xfrm>
              <a:off x="364" y="3536"/>
              <a:ext cx="15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Неделя концерна 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21" name="Скругленный прямоугольник 20"/>
          <p:cNvGrpSpPr>
            <a:grpSpLocks/>
          </p:cNvGrpSpPr>
          <p:nvPr/>
        </p:nvGrpSpPr>
        <p:grpSpPr bwMode="auto">
          <a:xfrm>
            <a:off x="3255963" y="3810000"/>
            <a:ext cx="2578100" cy="725488"/>
            <a:chOff x="2051" y="2400"/>
            <a:chExt cx="1624" cy="457"/>
          </a:xfrm>
        </p:grpSpPr>
        <p:pic>
          <p:nvPicPr>
            <p:cNvPr id="56357" name="Скругленный прямоугольник 20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" y="2400"/>
              <a:ext cx="1624" cy="4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58" name="Text Box 38"/>
            <p:cNvSpPr txBox="1">
              <a:spLocks noChangeArrowheads="1"/>
            </p:cNvSpPr>
            <p:nvPr/>
          </p:nvSpPr>
          <p:spPr bwMode="auto">
            <a:xfrm>
              <a:off x="2115" y="2430"/>
              <a:ext cx="153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>
                  <a:solidFill>
                    <a:schemeClr val="accent1"/>
                  </a:solidFill>
                </a:rPr>
                <a:t>Комплексная целевая программа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22" name="Скругленный прямоугольник 21"/>
          <p:cNvGrpSpPr>
            <a:grpSpLocks/>
          </p:cNvGrpSpPr>
          <p:nvPr/>
        </p:nvGrpSpPr>
        <p:grpSpPr bwMode="auto">
          <a:xfrm>
            <a:off x="3255963" y="4522788"/>
            <a:ext cx="2578100" cy="665162"/>
            <a:chOff x="2051" y="2849"/>
            <a:chExt cx="1624" cy="419"/>
          </a:xfrm>
        </p:grpSpPr>
        <p:pic>
          <p:nvPicPr>
            <p:cNvPr id="56360" name="Скругленный прямоугольник 21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" y="2849"/>
              <a:ext cx="1624" cy="41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61" name="Text Box 41"/>
            <p:cNvSpPr txBox="1">
              <a:spLocks noChangeArrowheads="1"/>
            </p:cNvSpPr>
            <p:nvPr/>
          </p:nvSpPr>
          <p:spPr bwMode="auto">
            <a:xfrm>
              <a:off x="2130" y="2895"/>
              <a:ext cx="150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Организационное направление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23" name="Скругленный прямоугольник 22"/>
          <p:cNvGrpSpPr>
            <a:grpSpLocks/>
          </p:cNvGrpSpPr>
          <p:nvPr/>
        </p:nvGrpSpPr>
        <p:grpSpPr bwMode="auto">
          <a:xfrm>
            <a:off x="3108325" y="5095875"/>
            <a:ext cx="2938463" cy="506413"/>
            <a:chOff x="1958" y="3210"/>
            <a:chExt cx="1851" cy="319"/>
          </a:xfrm>
        </p:grpSpPr>
        <p:pic>
          <p:nvPicPr>
            <p:cNvPr id="56363" name="Скругленный прямоугольник 22"/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3210"/>
              <a:ext cx="1851" cy="31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64" name="Text Box 44"/>
            <p:cNvSpPr txBox="1">
              <a:spLocks noChangeArrowheads="1"/>
            </p:cNvSpPr>
            <p:nvPr/>
          </p:nvSpPr>
          <p:spPr bwMode="auto">
            <a:xfrm>
              <a:off x="2058" y="3273"/>
              <a:ext cx="168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Деятельность совета  молодежи 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24" name="Скругленный прямоугольник 23"/>
          <p:cNvGrpSpPr>
            <a:grpSpLocks/>
          </p:cNvGrpSpPr>
          <p:nvPr/>
        </p:nvGrpSpPr>
        <p:grpSpPr bwMode="auto">
          <a:xfrm>
            <a:off x="3219450" y="5522913"/>
            <a:ext cx="2578100" cy="865187"/>
            <a:chOff x="2028" y="3479"/>
            <a:chExt cx="1624" cy="545"/>
          </a:xfrm>
        </p:grpSpPr>
        <p:pic>
          <p:nvPicPr>
            <p:cNvPr id="56366" name="Скругленный прямоугольник 23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" y="3479"/>
              <a:ext cx="1624" cy="5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67" name="Text Box 47"/>
            <p:cNvSpPr txBox="1">
              <a:spLocks noChangeArrowheads="1"/>
            </p:cNvSpPr>
            <p:nvPr/>
          </p:nvSpPr>
          <p:spPr bwMode="auto">
            <a:xfrm>
              <a:off x="2118" y="3536"/>
              <a:ext cx="1479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Организация работы с молодежью в структурных подразделениях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25" name="Скругленный прямоугольник 24"/>
          <p:cNvGrpSpPr>
            <a:grpSpLocks/>
          </p:cNvGrpSpPr>
          <p:nvPr/>
        </p:nvGrpSpPr>
        <p:grpSpPr bwMode="auto">
          <a:xfrm>
            <a:off x="3005138" y="2663825"/>
            <a:ext cx="3078162" cy="512763"/>
            <a:chOff x="1893" y="1678"/>
            <a:chExt cx="1939" cy="323"/>
          </a:xfrm>
        </p:grpSpPr>
        <p:pic>
          <p:nvPicPr>
            <p:cNvPr id="56369" name="Скругленный прямоугольник 24"/>
            <p:cNvPicPr>
              <a:picLocks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" y="1678"/>
              <a:ext cx="1939" cy="3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70" name="Text Box 50"/>
            <p:cNvSpPr txBox="1">
              <a:spLocks noChangeArrowheads="1"/>
            </p:cNvSpPr>
            <p:nvPr/>
          </p:nvSpPr>
          <p:spPr bwMode="auto">
            <a:xfrm>
              <a:off x="1990" y="1743"/>
              <a:ext cx="1780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Научно-техническая деятельность</a:t>
              </a:r>
            </a:p>
            <a:p>
              <a:pPr algn="ctr" eaLnBrk="1" hangingPunct="1"/>
              <a:endParaRPr lang="ru-RU" sz="1800"/>
            </a:p>
          </p:txBody>
        </p:sp>
      </p:grpSp>
      <p:grpSp>
        <p:nvGrpSpPr>
          <p:cNvPr id="26" name="Скругленный прямоугольник 25"/>
          <p:cNvGrpSpPr>
            <a:grpSpLocks/>
          </p:cNvGrpSpPr>
          <p:nvPr/>
        </p:nvGrpSpPr>
        <p:grpSpPr bwMode="auto">
          <a:xfrm>
            <a:off x="3255963" y="2309813"/>
            <a:ext cx="2578100" cy="493712"/>
            <a:chOff x="2051" y="1455"/>
            <a:chExt cx="1624" cy="311"/>
          </a:xfrm>
        </p:grpSpPr>
        <p:pic>
          <p:nvPicPr>
            <p:cNvPr id="56372" name="Скругленный прямоугольник 25"/>
            <p:cNvPicPr>
              <a:picLocks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" y="1455"/>
              <a:ext cx="1624" cy="3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73" name="Text Box 53"/>
            <p:cNvSpPr txBox="1">
              <a:spLocks noChangeArrowheads="1"/>
            </p:cNvSpPr>
            <p:nvPr/>
          </p:nvSpPr>
          <p:spPr bwMode="auto">
            <a:xfrm>
              <a:off x="2141" y="1511"/>
              <a:ext cx="147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Образовательные проекты</a:t>
              </a:r>
            </a:p>
          </p:txBody>
        </p:sp>
      </p:grpSp>
      <p:grpSp>
        <p:nvGrpSpPr>
          <p:cNvPr id="28" name="Скругленный прямоугольник 27"/>
          <p:cNvGrpSpPr>
            <a:grpSpLocks/>
          </p:cNvGrpSpPr>
          <p:nvPr/>
        </p:nvGrpSpPr>
        <p:grpSpPr bwMode="auto">
          <a:xfrm>
            <a:off x="3255963" y="1951038"/>
            <a:ext cx="2578100" cy="500062"/>
            <a:chOff x="2051" y="1229"/>
            <a:chExt cx="1624" cy="315"/>
          </a:xfrm>
        </p:grpSpPr>
        <p:pic>
          <p:nvPicPr>
            <p:cNvPr id="56375" name="Скругленный прямоугольник 27"/>
            <p:cNvPicPr>
              <a:picLocks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" y="1229"/>
              <a:ext cx="1624" cy="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76" name="Text Box 56"/>
            <p:cNvSpPr txBox="1">
              <a:spLocks noChangeArrowheads="1"/>
            </p:cNvSpPr>
            <p:nvPr/>
          </p:nvSpPr>
          <p:spPr bwMode="auto">
            <a:xfrm>
              <a:off x="2141" y="1286"/>
              <a:ext cx="147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Олимпиады</a:t>
              </a:r>
            </a:p>
          </p:txBody>
        </p:sp>
      </p:grpSp>
      <p:grpSp>
        <p:nvGrpSpPr>
          <p:cNvPr id="29" name="Скругленный прямоугольник 28"/>
          <p:cNvGrpSpPr>
            <a:grpSpLocks/>
          </p:cNvGrpSpPr>
          <p:nvPr/>
        </p:nvGrpSpPr>
        <p:grpSpPr bwMode="auto">
          <a:xfrm>
            <a:off x="3255963" y="1597025"/>
            <a:ext cx="2578100" cy="493713"/>
            <a:chOff x="2051" y="1006"/>
            <a:chExt cx="1624" cy="311"/>
          </a:xfrm>
        </p:grpSpPr>
        <p:pic>
          <p:nvPicPr>
            <p:cNvPr id="56378" name="Скругленный прямоугольник 28"/>
            <p:cNvPicPr>
              <a:picLocks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" y="1006"/>
              <a:ext cx="1624" cy="3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79" name="Text Box 59"/>
            <p:cNvSpPr txBox="1">
              <a:spLocks noChangeArrowheads="1"/>
            </p:cNvSpPr>
            <p:nvPr/>
          </p:nvSpPr>
          <p:spPr bwMode="auto">
            <a:xfrm>
              <a:off x="2141" y="1061"/>
              <a:ext cx="147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Конкурсы</a:t>
              </a:r>
            </a:p>
          </p:txBody>
        </p:sp>
      </p:grpSp>
      <p:grpSp>
        <p:nvGrpSpPr>
          <p:cNvPr id="30" name="Скругленный прямоугольник 29"/>
          <p:cNvGrpSpPr>
            <a:grpSpLocks/>
          </p:cNvGrpSpPr>
          <p:nvPr/>
        </p:nvGrpSpPr>
        <p:grpSpPr bwMode="auto">
          <a:xfrm>
            <a:off x="6291263" y="1597025"/>
            <a:ext cx="2438400" cy="493713"/>
            <a:chOff x="3963" y="1006"/>
            <a:chExt cx="1536" cy="311"/>
          </a:xfrm>
        </p:grpSpPr>
        <p:pic>
          <p:nvPicPr>
            <p:cNvPr id="56381" name="Скругленный прямоугольник 29"/>
            <p:cNvPicPr>
              <a:picLocks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" y="1006"/>
              <a:ext cx="1536" cy="3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82" name="Text Box 62"/>
            <p:cNvSpPr txBox="1">
              <a:spLocks noChangeArrowheads="1"/>
            </p:cNvSpPr>
            <p:nvPr/>
          </p:nvSpPr>
          <p:spPr bwMode="auto">
            <a:xfrm>
              <a:off x="4054" y="1061"/>
              <a:ext cx="138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«Золотые кадры»</a:t>
              </a:r>
            </a:p>
          </p:txBody>
        </p:sp>
      </p:grpSp>
      <p:sp>
        <p:nvSpPr>
          <p:cNvPr id="31" name="Скругленный прямоугольник 30"/>
          <p:cNvSpPr/>
          <p:nvPr/>
        </p:nvSpPr>
        <p:spPr bwMode="auto">
          <a:xfrm>
            <a:off x="6393669" y="2000240"/>
            <a:ext cx="2286016" cy="285752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solidFill>
              <a:schemeClr val="accent1"/>
            </a:solidFill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Перспектива года</a:t>
            </a:r>
          </a:p>
        </p:txBody>
      </p:sp>
      <p:grpSp>
        <p:nvGrpSpPr>
          <p:cNvPr id="32" name="Скругленный прямоугольник 31"/>
          <p:cNvGrpSpPr>
            <a:grpSpLocks/>
          </p:cNvGrpSpPr>
          <p:nvPr/>
        </p:nvGrpSpPr>
        <p:grpSpPr bwMode="auto">
          <a:xfrm>
            <a:off x="6165850" y="2663825"/>
            <a:ext cx="2822575" cy="708025"/>
            <a:chOff x="3974" y="1455"/>
            <a:chExt cx="1778" cy="446"/>
          </a:xfrm>
        </p:grpSpPr>
        <p:pic>
          <p:nvPicPr>
            <p:cNvPr id="56387" name="Скругленный прямоугольник 31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4" y="1455"/>
              <a:ext cx="1778" cy="4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88" name="Text Box 68"/>
            <p:cNvSpPr txBox="1">
              <a:spLocks noChangeArrowheads="1"/>
            </p:cNvSpPr>
            <p:nvPr/>
          </p:nvSpPr>
          <p:spPr bwMode="auto">
            <a:xfrm>
              <a:off x="4085" y="1531"/>
              <a:ext cx="159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Конкурс профессионального мастерства</a:t>
              </a:r>
            </a:p>
          </p:txBody>
        </p:sp>
      </p:grpSp>
      <p:grpSp>
        <p:nvGrpSpPr>
          <p:cNvPr id="33" name="Скругленный прямоугольник 32"/>
          <p:cNvGrpSpPr>
            <a:grpSpLocks/>
          </p:cNvGrpSpPr>
          <p:nvPr/>
        </p:nvGrpSpPr>
        <p:grpSpPr bwMode="auto">
          <a:xfrm>
            <a:off x="6145213" y="3949700"/>
            <a:ext cx="2438400" cy="500063"/>
            <a:chOff x="3871" y="2488"/>
            <a:chExt cx="1536" cy="315"/>
          </a:xfrm>
        </p:grpSpPr>
        <p:pic>
          <p:nvPicPr>
            <p:cNvPr id="56390" name="Скругленный прямоугольник 32"/>
            <p:cNvPicPr>
              <a:picLocks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" y="2488"/>
              <a:ext cx="1536" cy="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91" name="Text Box 71"/>
            <p:cNvSpPr txBox="1">
              <a:spLocks noChangeArrowheads="1"/>
            </p:cNvSpPr>
            <p:nvPr/>
          </p:nvSpPr>
          <p:spPr bwMode="auto">
            <a:xfrm>
              <a:off x="3964" y="2546"/>
              <a:ext cx="138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Социальное направление</a:t>
              </a:r>
            </a:p>
          </p:txBody>
        </p:sp>
      </p:grpSp>
      <p:grpSp>
        <p:nvGrpSpPr>
          <p:cNvPr id="34" name="Скругленный прямоугольник 33"/>
          <p:cNvGrpSpPr>
            <a:grpSpLocks/>
          </p:cNvGrpSpPr>
          <p:nvPr/>
        </p:nvGrpSpPr>
        <p:grpSpPr bwMode="auto">
          <a:xfrm>
            <a:off x="6145213" y="4310063"/>
            <a:ext cx="2438400" cy="493712"/>
            <a:chOff x="3871" y="2715"/>
            <a:chExt cx="1536" cy="311"/>
          </a:xfrm>
        </p:grpSpPr>
        <p:pic>
          <p:nvPicPr>
            <p:cNvPr id="56393" name="Скругленный прямоугольник 33"/>
            <p:cNvPicPr>
              <a:picLocks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" y="2715"/>
              <a:ext cx="1536" cy="3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94" name="Text Box 74"/>
            <p:cNvSpPr txBox="1">
              <a:spLocks noChangeArrowheads="1"/>
            </p:cNvSpPr>
            <p:nvPr/>
          </p:nvSpPr>
          <p:spPr bwMode="auto">
            <a:xfrm>
              <a:off x="3964" y="2771"/>
              <a:ext cx="138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Спартакиады</a:t>
              </a:r>
            </a:p>
          </p:txBody>
        </p:sp>
      </p:grpSp>
      <p:grpSp>
        <p:nvGrpSpPr>
          <p:cNvPr id="35" name="Скругленный прямоугольник 34"/>
          <p:cNvGrpSpPr>
            <a:grpSpLocks/>
          </p:cNvGrpSpPr>
          <p:nvPr/>
        </p:nvGrpSpPr>
        <p:grpSpPr bwMode="auto">
          <a:xfrm>
            <a:off x="6145213" y="4664075"/>
            <a:ext cx="2438400" cy="498475"/>
            <a:chOff x="3871" y="2938"/>
            <a:chExt cx="1536" cy="314"/>
          </a:xfrm>
        </p:grpSpPr>
        <p:pic>
          <p:nvPicPr>
            <p:cNvPr id="56396" name="Скругленный прямоугольник 34"/>
            <p:cNvPicPr>
              <a:picLocks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" y="2938"/>
              <a:ext cx="1536" cy="3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97" name="Text Box 77"/>
            <p:cNvSpPr txBox="1">
              <a:spLocks noChangeArrowheads="1"/>
            </p:cNvSpPr>
            <p:nvPr/>
          </p:nvSpPr>
          <p:spPr bwMode="auto">
            <a:xfrm>
              <a:off x="3964" y="2996"/>
              <a:ext cx="138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КВН</a:t>
              </a:r>
            </a:p>
          </p:txBody>
        </p:sp>
      </p:grpSp>
      <p:grpSp>
        <p:nvGrpSpPr>
          <p:cNvPr id="36" name="Скругленный прямоугольник 35"/>
          <p:cNvGrpSpPr>
            <a:grpSpLocks/>
          </p:cNvGrpSpPr>
          <p:nvPr/>
        </p:nvGrpSpPr>
        <p:grpSpPr bwMode="auto">
          <a:xfrm>
            <a:off x="6145213" y="5022850"/>
            <a:ext cx="2438400" cy="500063"/>
            <a:chOff x="3871" y="3164"/>
            <a:chExt cx="1536" cy="315"/>
          </a:xfrm>
        </p:grpSpPr>
        <p:pic>
          <p:nvPicPr>
            <p:cNvPr id="56399" name="Скругленный прямоугольник 35"/>
            <p:cNvPicPr>
              <a:picLocks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" y="3164"/>
              <a:ext cx="1536" cy="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400" name="Text Box 80"/>
            <p:cNvSpPr txBox="1">
              <a:spLocks noChangeArrowheads="1"/>
            </p:cNvSpPr>
            <p:nvPr/>
          </p:nvSpPr>
          <p:spPr bwMode="auto">
            <a:xfrm>
              <a:off x="3964" y="3221"/>
              <a:ext cx="138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Работа с профсоюзом</a:t>
              </a:r>
            </a:p>
          </p:txBody>
        </p:sp>
      </p:grpSp>
      <p:grpSp>
        <p:nvGrpSpPr>
          <p:cNvPr id="37" name="Скругленный прямоугольник 36"/>
          <p:cNvGrpSpPr>
            <a:grpSpLocks/>
          </p:cNvGrpSpPr>
          <p:nvPr/>
        </p:nvGrpSpPr>
        <p:grpSpPr bwMode="auto">
          <a:xfrm>
            <a:off x="6181725" y="5383213"/>
            <a:ext cx="2438400" cy="877887"/>
            <a:chOff x="3894" y="3391"/>
            <a:chExt cx="1536" cy="553"/>
          </a:xfrm>
        </p:grpSpPr>
        <p:pic>
          <p:nvPicPr>
            <p:cNvPr id="56402" name="Скругленный прямоугольник 36"/>
            <p:cNvPicPr>
              <a:picLocks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" y="3391"/>
              <a:ext cx="1536" cy="55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403" name="Text Box 83"/>
            <p:cNvSpPr txBox="1">
              <a:spLocks noChangeArrowheads="1"/>
            </p:cNvSpPr>
            <p:nvPr/>
          </p:nvSpPr>
          <p:spPr bwMode="auto">
            <a:xfrm>
              <a:off x="3998" y="3458"/>
              <a:ext cx="1364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/>
                <a:t>Детские дома,</a:t>
              </a:r>
            </a:p>
            <a:p>
              <a:pPr algn="ctr" eaLnBrk="1" hangingPunct="1"/>
              <a:r>
                <a:rPr lang="ru-RU" sz="1200"/>
                <a:t>Наш общий день рождения</a:t>
              </a:r>
            </a:p>
          </p:txBody>
        </p:sp>
      </p:grpSp>
      <p:pic>
        <p:nvPicPr>
          <p:cNvPr id="47" name="Прямая со стрелкой 46"/>
          <p:cNvPicPr>
            <a:picLocks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565775"/>
            <a:ext cx="530225" cy="358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Прямая со стрелкой 49"/>
          <p:cNvPicPr>
            <a:picLocks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4492625"/>
            <a:ext cx="530225" cy="360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Прямая со стрелкой 50"/>
          <p:cNvPicPr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4846638"/>
            <a:ext cx="530225" cy="358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Прямая со стрелкой 51"/>
          <p:cNvPicPr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205413"/>
            <a:ext cx="530225" cy="360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Прямая со стрелкой 52"/>
          <p:cNvPicPr>
            <a:picLocks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1633538"/>
            <a:ext cx="852487" cy="360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Прямая со стрелкой 59"/>
          <p:cNvPicPr>
            <a:picLocks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4359275"/>
            <a:ext cx="604837" cy="358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Прямая со стрелкой 66"/>
          <p:cNvPicPr>
            <a:picLocks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4718050"/>
            <a:ext cx="604837" cy="360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Прямая со стрелкой 67"/>
          <p:cNvPicPr>
            <a:picLocks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072063"/>
            <a:ext cx="604837" cy="358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Прямая со стрелкой 68"/>
          <p:cNvPicPr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645150"/>
            <a:ext cx="604837" cy="358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Прямая соединительная линия 75"/>
          <p:cNvPicPr>
            <a:picLocks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4095750"/>
            <a:ext cx="488950" cy="15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Прямая соединительная линия 79"/>
          <p:cNvPicPr>
            <a:picLocks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88" y="4108450"/>
            <a:ext cx="158750" cy="1774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Прямая соединительная линия 84"/>
          <p:cNvPicPr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4095750"/>
            <a:ext cx="415925" cy="15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Прямая соединительная линия 85"/>
          <p:cNvPicPr>
            <a:picLocks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4022725"/>
            <a:ext cx="414338" cy="15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Прямая соединительная линия 87"/>
          <p:cNvPicPr>
            <a:picLocks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035425"/>
            <a:ext cx="158750" cy="1774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Прямая со стрелкой 91"/>
          <p:cNvPicPr>
            <a:picLocks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992563"/>
            <a:ext cx="639763" cy="360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Прямая со стрелкой 98"/>
          <p:cNvPicPr>
            <a:picLocks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3992563"/>
            <a:ext cx="706437" cy="360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Прямая со стрелкой 101"/>
          <p:cNvPicPr>
            <a:picLocks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4395788"/>
            <a:ext cx="360362" cy="384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Прямая со стрелкой 104"/>
          <p:cNvPicPr>
            <a:picLocks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3565525"/>
            <a:ext cx="360362" cy="390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Прямая со стрелкой 107"/>
          <p:cNvPicPr>
            <a:picLocks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2919413"/>
            <a:ext cx="360362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Прямая со стрелкой 117"/>
          <p:cNvPicPr>
            <a:picLocks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773238"/>
            <a:ext cx="360362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Прямая со стрелкой 118"/>
          <p:cNvPicPr>
            <a:picLocks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2273300"/>
            <a:ext cx="360362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Прямая со стрелкой 119"/>
          <p:cNvPicPr>
            <a:picLocks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2773363"/>
            <a:ext cx="360362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Прямая соединительная линия 53"/>
          <p:cNvPicPr>
            <a:picLocks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3597275"/>
            <a:ext cx="1847850" cy="157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Прямая со стрелкой 55"/>
          <p:cNvPicPr>
            <a:picLocks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3279775"/>
            <a:ext cx="360362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30"/>
          <p:cNvSpPr/>
          <p:nvPr/>
        </p:nvSpPr>
        <p:spPr bwMode="auto">
          <a:xfrm>
            <a:off x="6398431" y="2359015"/>
            <a:ext cx="2286016" cy="285752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solidFill>
              <a:schemeClr val="accent1"/>
            </a:solidFill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/>
              <a:t>Трудовые династии</a:t>
            </a:r>
          </a:p>
        </p:txBody>
      </p:sp>
    </p:spTree>
    <p:extLst>
      <p:ext uri="{BB962C8B-B14F-4D97-AF65-F5344CB8AC3E}">
        <p14:creationId xmlns="" xmlns:p14="http://schemas.microsoft.com/office/powerpoint/2010/main" val="2638999763"/>
      </p:ext>
    </p:extLst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4BDD8B49-2A85-4B36-B232-AD39AAFA2083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63498" name="AutoShape 10"/>
          <p:cNvSpPr>
            <a:spLocks noChangeArrowheads="1"/>
          </p:cNvSpPr>
          <p:nvPr/>
        </p:nvSpPr>
        <p:spPr bwMode="auto">
          <a:xfrm rot="-25030576">
            <a:off x="2039145" y="2180431"/>
            <a:ext cx="1871662" cy="815975"/>
          </a:xfrm>
          <a:prstGeom prst="curvedDownArrow">
            <a:avLst>
              <a:gd name="adj1" fmla="val 45875"/>
              <a:gd name="adj2" fmla="val 9175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ru-RU" sz="1400"/>
              <a:t>Ротация</a:t>
            </a:r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 rot="-25030576">
            <a:off x="1244600" y="3032125"/>
            <a:ext cx="1871663" cy="1058863"/>
          </a:xfrm>
          <a:prstGeom prst="curvedDownArrow">
            <a:avLst>
              <a:gd name="adj1" fmla="val 35352"/>
              <a:gd name="adj2" fmla="val 7070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ru-RU" sz="1400"/>
              <a:t>Внутренняя ротация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«Кадровый резерв»</a:t>
            </a:r>
          </a:p>
        </p:txBody>
      </p:sp>
      <p:grpSp>
        <p:nvGrpSpPr>
          <p:cNvPr id="63504" name="Group 16"/>
          <p:cNvGrpSpPr>
            <a:grpSpLocks/>
          </p:cNvGrpSpPr>
          <p:nvPr/>
        </p:nvGrpSpPr>
        <p:grpSpPr bwMode="auto">
          <a:xfrm>
            <a:off x="1608138" y="1079500"/>
            <a:ext cx="5262562" cy="4941888"/>
            <a:chOff x="786" y="680"/>
            <a:chExt cx="3315" cy="3113"/>
          </a:xfrm>
        </p:grpSpPr>
        <p:sp>
          <p:nvSpPr>
            <p:cNvPr id="63492" name="AutoShape 4"/>
            <p:cNvSpPr>
              <a:spLocks noChangeArrowheads="1"/>
            </p:cNvSpPr>
            <p:nvPr/>
          </p:nvSpPr>
          <p:spPr bwMode="auto">
            <a:xfrm flipV="1">
              <a:off x="786" y="3249"/>
              <a:ext cx="3315" cy="544"/>
            </a:xfrm>
            <a:custGeom>
              <a:avLst/>
              <a:gdLst>
                <a:gd name="G0" fmla="+- 1943 0 0"/>
                <a:gd name="G1" fmla="+- 21600 0 1943"/>
                <a:gd name="G2" fmla="*/ 1943 1 2"/>
                <a:gd name="G3" fmla="+- 21600 0 G2"/>
                <a:gd name="G4" fmla="+/ 1943 21600 2"/>
                <a:gd name="G5" fmla="+/ G1 0 2"/>
                <a:gd name="G6" fmla="*/ 21600 21600 1943"/>
                <a:gd name="G7" fmla="*/ G6 1 2"/>
                <a:gd name="G8" fmla="+- 21600 0 G7"/>
                <a:gd name="G9" fmla="*/ 21600 1 2"/>
                <a:gd name="G10" fmla="+- 1943 0 G9"/>
                <a:gd name="G11" fmla="?: G10 G8 0"/>
                <a:gd name="G12" fmla="?: G10 G7 21600"/>
                <a:gd name="T0" fmla="*/ 20628 w 21600"/>
                <a:gd name="T1" fmla="*/ 10800 h 21600"/>
                <a:gd name="T2" fmla="*/ 10800 w 21600"/>
                <a:gd name="T3" fmla="*/ 21600 h 21600"/>
                <a:gd name="T4" fmla="*/ 972 w 21600"/>
                <a:gd name="T5" fmla="*/ 10800 h 21600"/>
                <a:gd name="T6" fmla="*/ 10800 w 21600"/>
                <a:gd name="T7" fmla="*/ 0 h 21600"/>
                <a:gd name="T8" fmla="*/ 2772 w 21600"/>
                <a:gd name="T9" fmla="*/ 2772 h 21600"/>
                <a:gd name="T10" fmla="*/ 18828 w 21600"/>
                <a:gd name="T11" fmla="*/ 1882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943" y="21600"/>
                  </a:lnTo>
                  <a:lnTo>
                    <a:pt x="196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r>
                <a:rPr lang="ru-RU" sz="1800">
                  <a:solidFill>
                    <a:srgbClr val="000066"/>
                  </a:solidFill>
                  <a:latin typeface="Times New Roman" pitchFamily="18" charset="0"/>
                </a:rPr>
                <a:t>молодой</a:t>
              </a:r>
            </a:p>
            <a:p>
              <a:pPr algn="ctr"/>
              <a:r>
                <a:rPr lang="ru-RU" sz="1800">
                  <a:solidFill>
                    <a:srgbClr val="000066"/>
                  </a:solidFill>
                  <a:latin typeface="Times New Roman" pitchFamily="18" charset="0"/>
                </a:rPr>
                <a:t>РАБОЧИЙ/СПЕЦИАЛИСТ</a:t>
              </a:r>
              <a:endParaRPr lang="en-US" sz="180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63493" name="AutoShape 5"/>
            <p:cNvSpPr>
              <a:spLocks noChangeArrowheads="1"/>
            </p:cNvSpPr>
            <p:nvPr/>
          </p:nvSpPr>
          <p:spPr bwMode="auto">
            <a:xfrm flipV="1">
              <a:off x="1112" y="2659"/>
              <a:ext cx="2672" cy="528"/>
            </a:xfrm>
            <a:custGeom>
              <a:avLst/>
              <a:gdLst>
                <a:gd name="G0" fmla="+- 2344 0 0"/>
                <a:gd name="G1" fmla="+- 21600 0 2344"/>
                <a:gd name="G2" fmla="*/ 2344 1 2"/>
                <a:gd name="G3" fmla="+- 21600 0 G2"/>
                <a:gd name="G4" fmla="+/ 2344 21600 2"/>
                <a:gd name="G5" fmla="+/ G1 0 2"/>
                <a:gd name="G6" fmla="*/ 21600 21600 2344"/>
                <a:gd name="G7" fmla="*/ G6 1 2"/>
                <a:gd name="G8" fmla="+- 21600 0 G7"/>
                <a:gd name="G9" fmla="*/ 21600 1 2"/>
                <a:gd name="G10" fmla="+- 2344 0 G9"/>
                <a:gd name="G11" fmla="?: G10 G8 0"/>
                <a:gd name="G12" fmla="?: G10 G7 21600"/>
                <a:gd name="T0" fmla="*/ 20428 w 21600"/>
                <a:gd name="T1" fmla="*/ 10800 h 21600"/>
                <a:gd name="T2" fmla="*/ 10800 w 21600"/>
                <a:gd name="T3" fmla="*/ 21600 h 21600"/>
                <a:gd name="T4" fmla="*/ 1172 w 21600"/>
                <a:gd name="T5" fmla="*/ 10800 h 21600"/>
                <a:gd name="T6" fmla="*/ 10800 w 21600"/>
                <a:gd name="T7" fmla="*/ 0 h 21600"/>
                <a:gd name="T8" fmla="*/ 2972 w 21600"/>
                <a:gd name="T9" fmla="*/ 2972 h 21600"/>
                <a:gd name="T10" fmla="*/ 18628 w 21600"/>
                <a:gd name="T11" fmla="*/ 1862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44" y="21600"/>
                  </a:lnTo>
                  <a:lnTo>
                    <a:pt x="192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CC99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r>
                <a:rPr lang="ru-RU" sz="1800">
                  <a:solidFill>
                    <a:srgbClr val="000066"/>
                  </a:solidFill>
                  <a:latin typeface="Times New Roman" pitchFamily="18" charset="0"/>
                </a:rPr>
                <a:t>ЛИНЕЙНЫЙ </a:t>
              </a:r>
            </a:p>
            <a:p>
              <a:pPr algn="ctr"/>
              <a:r>
                <a:rPr lang="ru-RU" sz="1800">
                  <a:solidFill>
                    <a:srgbClr val="000066"/>
                  </a:solidFill>
                  <a:latin typeface="Times New Roman" pitchFamily="18" charset="0"/>
                </a:rPr>
                <a:t>РУКОВОДИТЕЛЬ</a:t>
              </a:r>
              <a:endParaRPr lang="en-US" sz="180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63494" name="AutoShape 6"/>
            <p:cNvSpPr>
              <a:spLocks noChangeArrowheads="1"/>
            </p:cNvSpPr>
            <p:nvPr/>
          </p:nvSpPr>
          <p:spPr bwMode="auto">
            <a:xfrm flipV="1">
              <a:off x="1448" y="1979"/>
              <a:ext cx="2018" cy="624"/>
            </a:xfrm>
            <a:custGeom>
              <a:avLst/>
              <a:gdLst>
                <a:gd name="G0" fmla="+- 3538 0 0"/>
                <a:gd name="G1" fmla="+- 21600 0 3538"/>
                <a:gd name="G2" fmla="*/ 3538 1 2"/>
                <a:gd name="G3" fmla="+- 21600 0 G2"/>
                <a:gd name="G4" fmla="+/ 3538 21600 2"/>
                <a:gd name="G5" fmla="+/ G1 0 2"/>
                <a:gd name="G6" fmla="*/ 21600 21600 3538"/>
                <a:gd name="G7" fmla="*/ G6 1 2"/>
                <a:gd name="G8" fmla="+- 21600 0 G7"/>
                <a:gd name="G9" fmla="*/ 21600 1 2"/>
                <a:gd name="G10" fmla="+- 3538 0 G9"/>
                <a:gd name="G11" fmla="?: G10 G8 0"/>
                <a:gd name="G12" fmla="?: G10 G7 21600"/>
                <a:gd name="T0" fmla="*/ 19831 w 21600"/>
                <a:gd name="T1" fmla="*/ 10800 h 21600"/>
                <a:gd name="T2" fmla="*/ 10800 w 21600"/>
                <a:gd name="T3" fmla="*/ 21600 h 21600"/>
                <a:gd name="T4" fmla="*/ 1769 w 21600"/>
                <a:gd name="T5" fmla="*/ 10800 h 21600"/>
                <a:gd name="T6" fmla="*/ 10800 w 21600"/>
                <a:gd name="T7" fmla="*/ 0 h 21600"/>
                <a:gd name="T8" fmla="*/ 3569 w 21600"/>
                <a:gd name="T9" fmla="*/ 3569 h 21600"/>
                <a:gd name="T10" fmla="*/ 18031 w 21600"/>
                <a:gd name="T11" fmla="*/ 1803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538" y="21600"/>
                  </a:lnTo>
                  <a:lnTo>
                    <a:pt x="1806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r>
                <a:rPr lang="ru-RU" sz="1800">
                  <a:solidFill>
                    <a:srgbClr val="000066"/>
                  </a:solidFill>
                  <a:latin typeface="Times New Roman" pitchFamily="18" charset="0"/>
                </a:rPr>
                <a:t>РУКОВОДИТЕЛЬ</a:t>
              </a:r>
              <a:endParaRPr lang="en-US" sz="180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63495" name="AutoShape 7"/>
            <p:cNvSpPr>
              <a:spLocks noChangeArrowheads="1"/>
            </p:cNvSpPr>
            <p:nvPr/>
          </p:nvSpPr>
          <p:spPr bwMode="auto">
            <a:xfrm flipV="1">
              <a:off x="1833" y="680"/>
              <a:ext cx="1300" cy="1253"/>
            </a:xfrm>
            <a:custGeom>
              <a:avLst/>
              <a:gdLst>
                <a:gd name="G0" fmla="+- 10800 0 0"/>
                <a:gd name="G1" fmla="+- 21600 0 10800"/>
                <a:gd name="G2" fmla="*/ 10800 1 2"/>
                <a:gd name="G3" fmla="+- 21600 0 G2"/>
                <a:gd name="G4" fmla="+/ 10800 21600 2"/>
                <a:gd name="G5" fmla="+/ G1 0 2"/>
                <a:gd name="G6" fmla="*/ 21600 21600 10800"/>
                <a:gd name="G7" fmla="*/ G6 1 2"/>
                <a:gd name="G8" fmla="+- 21600 0 G7"/>
                <a:gd name="G9" fmla="*/ 21600 1 2"/>
                <a:gd name="G10" fmla="+- 10800 0 G9"/>
                <a:gd name="G11" fmla="?: G10 G8 0"/>
                <a:gd name="G12" fmla="?: G10 G7 21600"/>
                <a:gd name="T0" fmla="*/ 16200 w 21600"/>
                <a:gd name="T1" fmla="*/ 10800 h 21600"/>
                <a:gd name="T2" fmla="*/ 10800 w 21600"/>
                <a:gd name="T3" fmla="*/ 21600 h 21600"/>
                <a:gd name="T4" fmla="*/ 5400 w 21600"/>
                <a:gd name="T5" fmla="*/ 10800 h 21600"/>
                <a:gd name="T6" fmla="*/ 10800 w 21600"/>
                <a:gd name="T7" fmla="*/ 0 h 21600"/>
                <a:gd name="T8" fmla="*/ 7200 w 21600"/>
                <a:gd name="T9" fmla="*/ 7200 h 21600"/>
                <a:gd name="T10" fmla="*/ 14400 w 21600"/>
                <a:gd name="T11" fmla="*/ 144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ru-RU" sz="1800" b="0">
                <a:solidFill>
                  <a:srgbClr val="003366"/>
                </a:solidFill>
                <a:latin typeface="Times New Roman" pitchFamily="18" charset="0"/>
              </a:endParaRPr>
            </a:p>
            <a:p>
              <a:pPr algn="ctr"/>
              <a:endParaRPr lang="ru-RU" sz="1800" b="0">
                <a:solidFill>
                  <a:srgbClr val="003366"/>
                </a:solidFill>
                <a:latin typeface="Times New Roman" pitchFamily="18" charset="0"/>
              </a:endParaRPr>
            </a:p>
            <a:p>
              <a:pPr algn="ctr"/>
              <a:endParaRPr lang="ru-RU" sz="1800" b="0">
                <a:solidFill>
                  <a:srgbClr val="003366"/>
                </a:solidFill>
                <a:latin typeface="Times New Roman" pitchFamily="18" charset="0"/>
              </a:endParaRPr>
            </a:p>
            <a:p>
              <a:pPr algn="ctr"/>
              <a:endParaRPr lang="ru-RU" sz="1800" b="0">
                <a:solidFill>
                  <a:srgbClr val="003366"/>
                </a:solidFill>
                <a:latin typeface="Times New Roman" pitchFamily="18" charset="0"/>
              </a:endParaRPr>
            </a:p>
            <a:p>
              <a:pPr algn="ctr"/>
              <a:r>
                <a:rPr lang="ru-RU" sz="1800">
                  <a:solidFill>
                    <a:srgbClr val="000066"/>
                  </a:solidFill>
                  <a:latin typeface="Times New Roman" pitchFamily="18" charset="0"/>
                </a:rPr>
                <a:t>ТОП-</a:t>
              </a:r>
            </a:p>
            <a:p>
              <a:pPr algn="ctr"/>
              <a:r>
                <a:rPr lang="ru-RU" sz="1800">
                  <a:solidFill>
                    <a:srgbClr val="000066"/>
                  </a:solidFill>
                  <a:latin typeface="Times New Roman" pitchFamily="18" charset="0"/>
                </a:rPr>
                <a:t>МЕНЕДЖЕР</a:t>
              </a:r>
              <a:endParaRPr lang="en-US" sz="180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</p:grpSp>
      <p:sp>
        <p:nvSpPr>
          <p:cNvPr id="63496" name="AutoShape 8"/>
          <p:cNvSpPr>
            <a:spLocks noChangeArrowheads="1"/>
          </p:cNvSpPr>
          <p:nvPr/>
        </p:nvSpPr>
        <p:spPr bwMode="auto">
          <a:xfrm rot="-25030576">
            <a:off x="233363" y="3844925"/>
            <a:ext cx="2093912" cy="1481138"/>
          </a:xfrm>
          <a:prstGeom prst="curvedDownArrow">
            <a:avLst>
              <a:gd name="adj1" fmla="val 30591"/>
              <a:gd name="adj2" fmla="val 58866"/>
              <a:gd name="adj3" fmla="val 23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ru-RU" sz="1400"/>
              <a:t>Внутренняя ротация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6372225" y="5157788"/>
            <a:ext cx="27368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sz="1600" b="0" dirty="0"/>
              <a:t>Стажировка, адаптация, обучение, </a:t>
            </a:r>
            <a:r>
              <a:rPr lang="ru-RU" sz="1600" b="0" dirty="0" smtClean="0"/>
              <a:t>переобучение</a:t>
            </a:r>
            <a:r>
              <a:rPr lang="ru-RU" sz="1600" b="0" dirty="0"/>
              <a:t>,</a:t>
            </a:r>
          </a:p>
          <a:p>
            <a:pPr algn="r"/>
            <a:r>
              <a:rPr lang="ru-RU" sz="1600" b="0" dirty="0"/>
              <a:t>закрепление,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5653088" y="4149725"/>
            <a:ext cx="31321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sz="1600" b="0"/>
              <a:t>Замещение руководителей, лидерство, развитие</a:t>
            </a:r>
          </a:p>
          <a:p>
            <a:pPr algn="r"/>
            <a:r>
              <a:rPr lang="ru-RU" sz="1600" b="0"/>
              <a:t>участие в проектах,</a:t>
            </a:r>
            <a:r>
              <a:rPr lang="ru-RU" sz="1600"/>
              <a:t> 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4932363" y="3068638"/>
            <a:ext cx="3384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sz="1600" b="0"/>
              <a:t>Решение задач на уровне предприятия, замещение руковод. предприятия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4645025" y="1768475"/>
            <a:ext cx="31321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sz="1600" b="0"/>
              <a:t>Стратегическое управление, управление предприятиями</a:t>
            </a:r>
          </a:p>
        </p:txBody>
      </p:sp>
    </p:spTree>
    <p:extLst>
      <p:ext uri="{BB962C8B-B14F-4D97-AF65-F5344CB8AC3E}">
        <p14:creationId xmlns="" xmlns:p14="http://schemas.microsoft.com/office/powerpoint/2010/main" val="1100396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F7296E50-0990-4580-A706-6268D8449A26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85113" cy="692150"/>
          </a:xfrm>
        </p:spPr>
        <p:txBody>
          <a:bodyPr/>
          <a:lstStyle/>
          <a:p>
            <a:r>
              <a:rPr lang="ru-RU" sz="2000" i="1" smtClean="0">
                <a:solidFill>
                  <a:schemeClr val="bg1"/>
                </a:solidFill>
              </a:rPr>
              <a:t>Учебные заведения – стратегические партнеры</a:t>
            </a:r>
            <a:br>
              <a:rPr lang="ru-RU" sz="2000" i="1" smtClean="0">
                <a:solidFill>
                  <a:schemeClr val="bg1"/>
                </a:solidFill>
              </a:rPr>
            </a:br>
            <a:r>
              <a:rPr lang="ru-RU" sz="2000" i="1" smtClean="0">
                <a:solidFill>
                  <a:schemeClr val="bg1"/>
                </a:solidFill>
              </a:rPr>
              <a:t> «Концерна «Тракторные заводы»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28625" y="765175"/>
            <a:ext cx="8228013" cy="3600450"/>
          </a:xfrm>
        </p:spPr>
        <p:txBody>
          <a:bodyPr/>
          <a:lstStyle/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На всех предприятиях Концерна реализуются программы совершенствования производства, НИОКРа, кадровая политика при активном содействии ВУЗов.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Заключены соглашения о стратегическом сотрудничестве с крупнейшими в России техническими вузами: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-Московским государственным университетом имени В.П. Горячкина (МГАУ)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- Московским государственным техническим университетом «МАМИ»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- Южноуральским государственным университетом 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- Казанским государственным техническим университетом  имени А.Н. Туполева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- Открытие совместной кафедры  Производственного менеджмента» в  МГОУ  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- Создана и внедрена специализация ЧГУ им. И.Я. Ульянова специализация  «</a:t>
            </a:r>
            <a:r>
              <a:rPr lang="ru-RU" smtClean="0">
                <a:solidFill>
                  <a:srgbClr val="6F0600"/>
                </a:solidFill>
              </a:rPr>
              <a:t>Тракторостроение» 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smtClean="0">
                <a:solidFill>
                  <a:srgbClr val="6F0600"/>
                </a:solidFill>
              </a:rPr>
              <a:t>        - </a:t>
            </a:r>
            <a:r>
              <a:rPr lang="ru-RU" i="1" smtClean="0">
                <a:solidFill>
                  <a:srgbClr val="6F0600"/>
                </a:solidFill>
              </a:rPr>
              <a:t>Открыты учебные аудитории в   МГАУ им. Горячкина, Саратовском аграрном университете, Владимирском аграрном колледже, КрасГАУ 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       - В сентябре-октябре запланировано открытие 5-ти учебных аудиторий</a:t>
            </a:r>
          </a:p>
          <a:p>
            <a:pPr>
              <a:lnSpc>
                <a:spcPct val="130000"/>
              </a:lnSpc>
              <a:buFont typeface="Arial" charset="0"/>
              <a:buNone/>
            </a:pPr>
            <a:endParaRPr lang="ru-RU" i="1" smtClean="0">
              <a:solidFill>
                <a:srgbClr val="6F0600"/>
              </a:solidFill>
            </a:endParaRPr>
          </a:p>
          <a:p>
            <a:pPr>
              <a:lnSpc>
                <a:spcPct val="130000"/>
              </a:lnSpc>
              <a:buFont typeface="Arial" charset="0"/>
              <a:buNone/>
            </a:pPr>
            <a:endParaRPr lang="ru-RU" i="1" smtClean="0">
              <a:solidFill>
                <a:srgbClr val="6F0600"/>
              </a:solidFill>
            </a:endParaRPr>
          </a:p>
          <a:p>
            <a:pPr>
              <a:lnSpc>
                <a:spcPct val="130000"/>
              </a:lnSpc>
              <a:buFont typeface="Arial" charset="0"/>
              <a:buNone/>
            </a:pPr>
            <a:endParaRPr lang="ru-RU" i="1" smtClean="0">
              <a:solidFill>
                <a:srgbClr val="6F0600"/>
              </a:solidFill>
            </a:endParaRPr>
          </a:p>
          <a:p>
            <a:pPr>
              <a:lnSpc>
                <a:spcPct val="150000"/>
              </a:lnSpc>
            </a:pPr>
            <a:endParaRPr lang="ru-RU" i="1" smtClean="0">
              <a:solidFill>
                <a:srgbClr val="6F0600"/>
              </a:solidFill>
            </a:endParaRP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ru-RU" i="1" smtClean="0">
                <a:solidFill>
                  <a:srgbClr val="6F0600"/>
                </a:solidFill>
              </a:rPr>
              <a:t>	</a:t>
            </a:r>
          </a:p>
        </p:txBody>
      </p:sp>
      <p:pic>
        <p:nvPicPr>
          <p:cNvPr id="8197" name="Picture 38" descr="original_4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4791075"/>
            <a:ext cx="1550987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Скругленный прямоугольник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297363"/>
            <a:ext cx="7413625" cy="671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28650" y="4365625"/>
            <a:ext cx="72993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800" i="1">
                <a:solidFill>
                  <a:srgbClr val="6F0600"/>
                </a:solidFill>
              </a:rPr>
              <a:t>«Работодатель определяет чему учить, система образования – как учить»</a:t>
            </a:r>
          </a:p>
          <a:p>
            <a:pPr algn="ctr" eaLnBrk="1" hangingPunct="1">
              <a:lnSpc>
                <a:spcPct val="80000"/>
              </a:lnSpc>
            </a:pPr>
            <a:endParaRPr lang="ru-RU" sz="1800">
              <a:solidFill>
                <a:srgbClr val="6F0600"/>
              </a:solidFill>
            </a:endParaRPr>
          </a:p>
        </p:txBody>
      </p:sp>
      <p:sp>
        <p:nvSpPr>
          <p:cNvPr id="8204" name="Freeform 16"/>
          <p:cNvSpPr>
            <a:spLocks/>
          </p:cNvSpPr>
          <p:nvPr/>
        </p:nvSpPr>
        <p:spPr bwMode="gray">
          <a:xfrm rot="-5400000">
            <a:off x="702469" y="4347369"/>
            <a:ext cx="523875" cy="592137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93D4D4"/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ru-RU"/>
          </a:p>
        </p:txBody>
      </p:sp>
      <p:sp>
        <p:nvSpPr>
          <p:cNvPr id="8199" name="Прямоугольник 5"/>
          <p:cNvSpPr>
            <a:spLocks noChangeArrowheads="1"/>
          </p:cNvSpPr>
          <p:nvPr/>
        </p:nvSpPr>
        <p:spPr bwMode="auto">
          <a:xfrm>
            <a:off x="666750" y="5132388"/>
            <a:ext cx="61912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endParaRPr lang="ru-RU" sz="1200" i="1">
              <a:solidFill>
                <a:srgbClr val="88372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388" y="5084763"/>
            <a:ext cx="6170612" cy="968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i="1">
                <a:solidFill>
                  <a:srgbClr val="6F0600"/>
                </a:solidFill>
              </a:rPr>
              <a:t>- Другие вузы в регионах присутствия</a:t>
            </a:r>
          </a:p>
          <a:p>
            <a:pPr>
              <a:lnSpc>
                <a:spcPct val="120000"/>
              </a:lnSpc>
            </a:pPr>
            <a:r>
              <a:rPr lang="ru-RU" sz="1200" i="1">
                <a:solidFill>
                  <a:srgbClr val="6F0600"/>
                </a:solidFill>
              </a:rPr>
              <a:t>- Меняют формат обучения</a:t>
            </a:r>
          </a:p>
          <a:p>
            <a:pPr>
              <a:lnSpc>
                <a:spcPct val="120000"/>
              </a:lnSpc>
            </a:pPr>
            <a:r>
              <a:rPr lang="ru-RU" sz="1200" i="1">
                <a:solidFill>
                  <a:srgbClr val="6F0600"/>
                </a:solidFill>
              </a:rPr>
              <a:t>- Вводят новые образовательные программы и специальности</a:t>
            </a:r>
          </a:p>
          <a:p>
            <a:pPr>
              <a:lnSpc>
                <a:spcPct val="120000"/>
              </a:lnSpc>
            </a:pPr>
            <a:r>
              <a:rPr lang="ru-RU" sz="1200" i="1">
                <a:solidFill>
                  <a:srgbClr val="6F0600"/>
                </a:solidFill>
              </a:rPr>
              <a:t>- Готовят специалистов по целевому направлению</a:t>
            </a:r>
          </a:p>
        </p:txBody>
      </p:sp>
      <p:graphicFrame>
        <p:nvGraphicFramePr>
          <p:cNvPr id="8207" name="Object 15"/>
          <p:cNvGraphicFramePr>
            <a:graphicFrameLocks noChangeAspect="1"/>
          </p:cNvGraphicFramePr>
          <p:nvPr/>
        </p:nvGraphicFramePr>
        <p:xfrm>
          <a:off x="8029575" y="19050"/>
          <a:ext cx="1079500" cy="661988"/>
        </p:xfrm>
        <a:graphic>
          <a:graphicData uri="http://schemas.openxmlformats.org/presentationml/2006/ole">
            <p:oleObj spid="_x0000_s8215" name="Image" r:id="rId5" imgW="935991" imgH="5742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Чернышев ВВ">
  <a:themeElements>
    <a:clrScheme name="КТЗ 1">
      <a:dk1>
        <a:srgbClr val="000000"/>
      </a:dk1>
      <a:lt1>
        <a:srgbClr val="FFFFFF"/>
      </a:lt1>
      <a:dk2>
        <a:srgbClr val="B64931"/>
      </a:dk2>
      <a:lt2>
        <a:srgbClr val="CCCCCC"/>
      </a:lt2>
      <a:accent1>
        <a:srgbClr val="B64931"/>
      </a:accent1>
      <a:accent2>
        <a:srgbClr val="FFCD3A"/>
      </a:accent2>
      <a:accent3>
        <a:srgbClr val="FFFFFF"/>
      </a:accent3>
      <a:accent4>
        <a:srgbClr val="000000"/>
      </a:accent4>
      <a:accent5>
        <a:srgbClr val="D7B1AD"/>
      </a:accent5>
      <a:accent6>
        <a:srgbClr val="E7BA34"/>
      </a:accent6>
      <a:hlink>
        <a:srgbClr val="000000"/>
      </a:hlink>
      <a:folHlink>
        <a:srgbClr val="B6A87E"/>
      </a:folHlink>
    </a:clrScheme>
    <a:fontScheme name="КТ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КТЗ 1">
        <a:dk1>
          <a:srgbClr val="000000"/>
        </a:dk1>
        <a:lt1>
          <a:srgbClr val="FFFFFF"/>
        </a:lt1>
        <a:dk2>
          <a:srgbClr val="B64931"/>
        </a:dk2>
        <a:lt2>
          <a:srgbClr val="CCCCCC"/>
        </a:lt2>
        <a:accent1>
          <a:srgbClr val="B64931"/>
        </a:accent1>
        <a:accent2>
          <a:srgbClr val="FFCD3A"/>
        </a:accent2>
        <a:accent3>
          <a:srgbClr val="FFFFFF"/>
        </a:accent3>
        <a:accent4>
          <a:srgbClr val="000000"/>
        </a:accent4>
        <a:accent5>
          <a:srgbClr val="D7B1AD"/>
        </a:accent5>
        <a:accent6>
          <a:srgbClr val="E7BA34"/>
        </a:accent6>
        <a:hlink>
          <a:srgbClr val="000000"/>
        </a:hlink>
        <a:folHlink>
          <a:srgbClr val="B6A8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ТЗ 2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005F"/>
        </a:accent1>
        <a:accent2>
          <a:srgbClr val="FE0000"/>
        </a:accent2>
        <a:accent3>
          <a:srgbClr val="FFFFFF"/>
        </a:accent3>
        <a:accent4>
          <a:srgbClr val="000000"/>
        </a:accent4>
        <a:accent5>
          <a:srgbClr val="AAAAB6"/>
        </a:accent5>
        <a:accent6>
          <a:srgbClr val="E60000"/>
        </a:accent6>
        <a:hlink>
          <a:srgbClr val="0F79B3"/>
        </a:hlink>
        <a:folHlink>
          <a:srgbClr val="DCEDF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ТЗ 3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64931"/>
        </a:accent1>
        <a:accent2>
          <a:srgbClr val="FFCD3A"/>
        </a:accent2>
        <a:accent3>
          <a:srgbClr val="FFFFFF"/>
        </a:accent3>
        <a:accent4>
          <a:srgbClr val="000000"/>
        </a:accent4>
        <a:accent5>
          <a:srgbClr val="D7B1AD"/>
        </a:accent5>
        <a:accent6>
          <a:srgbClr val="E7BA34"/>
        </a:accent6>
        <a:hlink>
          <a:srgbClr val="000000"/>
        </a:hlink>
        <a:folHlink>
          <a:srgbClr val="8E79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ТЗ 4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64931"/>
        </a:accent1>
        <a:accent2>
          <a:srgbClr val="FFCD3A"/>
        </a:accent2>
        <a:accent3>
          <a:srgbClr val="FFFFFF"/>
        </a:accent3>
        <a:accent4>
          <a:srgbClr val="000000"/>
        </a:accent4>
        <a:accent5>
          <a:srgbClr val="D7B1AD"/>
        </a:accent5>
        <a:accent6>
          <a:srgbClr val="E7BA34"/>
        </a:accent6>
        <a:hlink>
          <a:srgbClr val="000000"/>
        </a:hlink>
        <a:folHlink>
          <a:srgbClr val="B6A8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Чернышев ВВ</Template>
  <TotalTime>820</TotalTime>
  <Words>1062</Words>
  <Application>Microsoft Office PowerPoint</Application>
  <PresentationFormat>Экран (4:3)</PresentationFormat>
  <Paragraphs>311</Paragraphs>
  <Slides>20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Презентация Чернышев ВВ</vt:lpstr>
      <vt:lpstr>Image</vt:lpstr>
      <vt:lpstr>Слайд 1</vt:lpstr>
      <vt:lpstr>Слайд 2</vt:lpstr>
      <vt:lpstr>Машиностроительно-индустриальная группа «Концерн «Тракторные заводы»</vt:lpstr>
      <vt:lpstr>Член Бюро ЦС «Союза машиностроителей России», Президент  «Концерна  «Тракторные заводы» </vt:lpstr>
      <vt:lpstr>Система подготовки и формирование кадрового потенциала предприятий «Тракторных заводов»</vt:lpstr>
      <vt:lpstr>Схема взаимодействия с учебными заведениями</vt:lpstr>
      <vt:lpstr>Система работы с молодыми работниками и молодыми специалистами</vt:lpstr>
      <vt:lpstr>«Кадровый резерв»</vt:lpstr>
      <vt:lpstr>Учебные заведения – стратегические партнеры  «Концерна «Тракторные заводы»</vt:lpstr>
      <vt:lpstr>Реализация инновационной образовательной программы </vt:lpstr>
      <vt:lpstr>Слайд 11</vt:lpstr>
      <vt:lpstr>Результаты реализации программы дополнительных мероприятий, направленных на снижение напряженности на рынке труда </vt:lpstr>
      <vt:lpstr>Обучение в рамках проекта «Универсализация»</vt:lpstr>
      <vt:lpstr>Проект «Универсализация рабочих  мест и профессий»</vt:lpstr>
      <vt:lpstr>Олимпиада инновационных решений</vt:lpstr>
      <vt:lpstr>Знакомство с отечественными образцами  тракторной  техники</vt:lpstr>
      <vt:lpstr>«Машиностроитель России</vt:lpstr>
      <vt:lpstr>Проект «Премия «Золотые кадры  Концерна «Тракторные заводы» </vt:lpstr>
      <vt:lpstr>Проект «Премия «Золотые кадры  Концерна «Тракторные заводы» </vt:lpstr>
      <vt:lpstr>Слайд 20</vt:lpstr>
    </vt:vector>
  </TitlesOfParts>
  <Company>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kku_meg</dc:creator>
  <cp:lastModifiedBy>obrazov3</cp:lastModifiedBy>
  <cp:revision>16</cp:revision>
  <cp:lastPrinted>2012-05-30T07:40:01Z</cp:lastPrinted>
  <dcterms:created xsi:type="dcterms:W3CDTF">2010-09-20T06:10:47Z</dcterms:created>
  <dcterms:modified xsi:type="dcterms:W3CDTF">2012-06-01T04:21:42Z</dcterms:modified>
</cp:coreProperties>
</file>