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79" r:id="rId10"/>
    <p:sldId id="280" r:id="rId11"/>
    <p:sldId id="281" r:id="rId12"/>
    <p:sldId id="282" r:id="rId13"/>
    <p:sldId id="283" r:id="rId14"/>
    <p:sldId id="269" r:id="rId15"/>
    <p:sldId id="264" r:id="rId16"/>
    <p:sldId id="265" r:id="rId17"/>
    <p:sldId id="266" r:id="rId18"/>
    <p:sldId id="267" r:id="rId19"/>
    <p:sldId id="268" r:id="rId20"/>
    <p:sldId id="270" r:id="rId21"/>
    <p:sldId id="271" r:id="rId22"/>
    <p:sldId id="273" r:id="rId23"/>
    <p:sldId id="272" r:id="rId24"/>
    <p:sldId id="274" r:id="rId25"/>
    <p:sldId id="275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99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%20and%20Settings\&#1058;&#1072;&#1085;&#1102;&#1096;&#1072;\&#1056;&#1072;&#1073;&#1086;&#1095;&#1080;&#1081;%20&#1089;&#1090;&#1086;&#1083;\&#1050;&#1085;&#1080;&#1075;&#1072;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0"/>
      <c:rotY val="0"/>
      <c:perspective val="30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Лист1!$A$6</c:f>
              <c:strCache>
                <c:ptCount val="1"/>
                <c:pt idx="0">
                  <c:v>Без категории</c:v>
                </c:pt>
              </c:strCache>
            </c:strRef>
          </c:tx>
          <c:dLbls>
            <c:showVal val="1"/>
          </c:dLbls>
          <c:cat>
            <c:numRef>
              <c:f>Лист1!$B$5:$E$5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Лист1!$B$6:$E$6</c:f>
              <c:numCache>
                <c:formatCode>General</c:formatCode>
                <c:ptCount val="4"/>
                <c:pt idx="0">
                  <c:v>26</c:v>
                </c:pt>
                <c:pt idx="1">
                  <c:v>26</c:v>
                </c:pt>
                <c:pt idx="2">
                  <c:v>26</c:v>
                </c:pt>
                <c:pt idx="3">
                  <c:v>26</c:v>
                </c:pt>
              </c:numCache>
            </c:numRef>
          </c:val>
        </c:ser>
        <c:ser>
          <c:idx val="1"/>
          <c:order val="1"/>
          <c:tx>
            <c:strRef>
              <c:f>Лист1!$A$7</c:f>
              <c:strCache>
                <c:ptCount val="1"/>
                <c:pt idx="0">
                  <c:v>2 категория</c:v>
                </c:pt>
              </c:strCache>
            </c:strRef>
          </c:tx>
          <c:dLbls>
            <c:showVal val="1"/>
          </c:dLbls>
          <c:cat>
            <c:numRef>
              <c:f>Лист1!$B$5:$E$5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Лист1!$B$7:$E$7</c:f>
              <c:numCache>
                <c:formatCode>General</c:formatCode>
                <c:ptCount val="4"/>
                <c:pt idx="0">
                  <c:v>37</c:v>
                </c:pt>
                <c:pt idx="1">
                  <c:v>37</c:v>
                </c:pt>
                <c:pt idx="2">
                  <c:v>39</c:v>
                </c:pt>
                <c:pt idx="3">
                  <c:v>39</c:v>
                </c:pt>
              </c:numCache>
            </c:numRef>
          </c:val>
        </c:ser>
        <c:ser>
          <c:idx val="2"/>
          <c:order val="2"/>
          <c:tx>
            <c:strRef>
              <c:f>Лист1!$A$8</c:f>
              <c:strCache>
                <c:ptCount val="1"/>
                <c:pt idx="0">
                  <c:v>1 категория</c:v>
                </c:pt>
              </c:strCache>
            </c:strRef>
          </c:tx>
          <c:dLbls>
            <c:showVal val="1"/>
          </c:dLbls>
          <c:cat>
            <c:numRef>
              <c:f>Лист1!$B$5:$E$5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Лист1!$B$8:$E$8</c:f>
              <c:numCache>
                <c:formatCode>General</c:formatCode>
                <c:ptCount val="4"/>
                <c:pt idx="0">
                  <c:v>35</c:v>
                </c:pt>
                <c:pt idx="1">
                  <c:v>28</c:v>
                </c:pt>
                <c:pt idx="2">
                  <c:v>22</c:v>
                </c:pt>
                <c:pt idx="3">
                  <c:v>22</c:v>
                </c:pt>
              </c:numCache>
            </c:numRef>
          </c:val>
        </c:ser>
        <c:ser>
          <c:idx val="3"/>
          <c:order val="3"/>
          <c:tx>
            <c:strRef>
              <c:f>Лист1!$A$9</c:f>
              <c:strCache>
                <c:ptCount val="1"/>
                <c:pt idx="0">
                  <c:v>Высшая категория</c:v>
                </c:pt>
              </c:strCache>
            </c:strRef>
          </c:tx>
          <c:dLbls>
            <c:showVal val="1"/>
          </c:dLbls>
          <c:cat>
            <c:numRef>
              <c:f>Лист1!$B$5:$E$5</c:f>
              <c:numCache>
                <c:formatCode>General</c:formatCode>
                <c:ptCount val="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</c:numCache>
            </c:numRef>
          </c:cat>
          <c:val>
            <c:numRef>
              <c:f>Лист1!$B$9:$E$9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7</c:v>
                </c:pt>
                <c:pt idx="3">
                  <c:v>7</c:v>
                </c:pt>
              </c:numCache>
            </c:numRef>
          </c:val>
        </c:ser>
        <c:dLbls>
          <c:showVal val="1"/>
        </c:dLbls>
        <c:shape val="cylinder"/>
        <c:axId val="53160192"/>
        <c:axId val="53170176"/>
        <c:axId val="0"/>
      </c:bar3DChart>
      <c:catAx>
        <c:axId val="53160192"/>
        <c:scaling>
          <c:orientation val="minMax"/>
        </c:scaling>
        <c:axPos val="b"/>
        <c:numFmt formatCode="General" sourceLinked="1"/>
        <c:majorTickMark val="none"/>
        <c:tickLblPos val="nextTo"/>
        <c:crossAx val="53170176"/>
        <c:crosses val="autoZero"/>
        <c:auto val="1"/>
        <c:lblAlgn val="ctr"/>
        <c:lblOffset val="100"/>
      </c:catAx>
      <c:valAx>
        <c:axId val="53170176"/>
        <c:scaling>
          <c:orientation val="minMax"/>
        </c:scaling>
        <c:delete val="1"/>
        <c:axPos val="l"/>
        <c:numFmt formatCode="General" sourceLinked="1"/>
        <c:tickLblPos val="nextTo"/>
        <c:crossAx val="53160192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plotArea>
      <c:layout/>
      <c:barChart>
        <c:barDir val="bar"/>
        <c:grouping val="clustered"/>
        <c:ser>
          <c:idx val="0"/>
          <c:order val="0"/>
          <c:dLbls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37,5%</a:t>
                    </a:r>
                    <a:endParaRPr lang="en-US"/>
                  </a:p>
                </c:rich>
              </c:tx>
              <c:dLblPos val="outEnd"/>
              <c:showVal val="1"/>
            </c:dLbl>
            <c:dLblPos val="outEnd"/>
            <c:showVal val="1"/>
          </c:dLbls>
          <c:cat>
            <c:strRef>
              <c:f>Лист1!$C$28:$C$36</c:f>
              <c:strCache>
                <c:ptCount val="9"/>
                <c:pt idx="0">
                  <c:v>Солнышко</c:v>
                </c:pt>
                <c:pt idx="1">
                  <c:v>Рябинка</c:v>
                </c:pt>
                <c:pt idx="2">
                  <c:v>Колокольчик</c:v>
                </c:pt>
                <c:pt idx="3">
                  <c:v>Светлячок</c:v>
                </c:pt>
                <c:pt idx="4">
                  <c:v>Алёнушка</c:v>
                </c:pt>
                <c:pt idx="5">
                  <c:v>Колос</c:v>
                </c:pt>
                <c:pt idx="6">
                  <c:v>Родничок</c:v>
                </c:pt>
                <c:pt idx="7">
                  <c:v>Колобок</c:v>
                </c:pt>
                <c:pt idx="8">
                  <c:v>Звёздочка</c:v>
                </c:pt>
              </c:strCache>
            </c:strRef>
          </c:cat>
          <c:val>
            <c:numRef>
              <c:f>Лист1!$D$28:$D$36</c:f>
              <c:numCache>
                <c:formatCode>0%</c:formatCode>
                <c:ptCount val="9"/>
                <c:pt idx="0">
                  <c:v>0.56999999999999995</c:v>
                </c:pt>
                <c:pt idx="1">
                  <c:v>0.56999999999999995</c:v>
                </c:pt>
                <c:pt idx="2">
                  <c:v>0.4</c:v>
                </c:pt>
                <c:pt idx="3">
                  <c:v>0.4</c:v>
                </c:pt>
                <c:pt idx="4" formatCode="0.00%">
                  <c:v>0.3750000000000005</c:v>
                </c:pt>
                <c:pt idx="5">
                  <c:v>0.28000000000000008</c:v>
                </c:pt>
                <c:pt idx="6">
                  <c:v>0.25</c:v>
                </c:pt>
                <c:pt idx="7">
                  <c:v>0.25</c:v>
                </c:pt>
                <c:pt idx="8">
                  <c:v>0.2</c:v>
                </c:pt>
              </c:numCache>
            </c:numRef>
          </c:val>
        </c:ser>
        <c:dLbls>
          <c:showVal val="1"/>
        </c:dLbls>
        <c:axId val="53207040"/>
        <c:axId val="53208576"/>
      </c:barChart>
      <c:catAx>
        <c:axId val="53207040"/>
        <c:scaling>
          <c:orientation val="minMax"/>
        </c:scaling>
        <c:axPos val="l"/>
        <c:tickLblPos val="nextTo"/>
        <c:crossAx val="53208576"/>
        <c:crosses val="autoZero"/>
        <c:auto val="1"/>
        <c:lblAlgn val="ctr"/>
        <c:lblOffset val="100"/>
      </c:catAx>
      <c:valAx>
        <c:axId val="53208576"/>
        <c:scaling>
          <c:orientation val="minMax"/>
        </c:scaling>
        <c:axPos val="b"/>
        <c:majorGridlines/>
        <c:numFmt formatCode="0%" sourceLinked="1"/>
        <c:tickLblPos val="nextTo"/>
        <c:crossAx val="532070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7C242CE-8268-4ED3-8CEE-29FD5513926B}" type="datetimeFigureOut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B80E5D2-EF47-45A2-8858-183A0CDDCE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947079E-455A-4969-AED3-094E1AC7A7C0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9C461B-54E4-4801-A2B3-DFD124C632DC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BD83A-82EA-4597-BEF3-ACA7EEAECB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661984-5469-4CBB-9132-B4A3E325C067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5DCD4D-B929-4BD2-8DCB-D1F6F61001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F6481-FC82-48C6-B6D1-5520AD41FCF7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583F-40F8-41C7-A6D0-A2FA53D20C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5356-B4D8-4124-9FAC-E6295D6B2053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A2E2A-D453-42A1-B315-82D2AA7839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ED9DB-3BEA-4040-9CD1-F07444445121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B018C-0AD3-4C8E-A6D9-F4A0EA376E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30050-63FD-4DC6-9886-C615CE032FE6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2DD40-1F90-4043-84D0-6C8909C445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CF413-A2EB-4885-A4B3-F9CEB224B55C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F0F57F-AACA-40EC-A8A9-832C5A3A9A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D12CE-C53E-4C1E-81C0-786AE3F3BC50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F4997A-FB2A-4D31-81F5-D8001FBB0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C75BE1-2CD9-4AF0-A993-50C597263DAF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91BF72-178F-4A6D-813E-F80F94615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8BBFC-9E1A-48E7-A9BC-8C120507DE74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060368-387E-4547-BC8A-079364FA20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067F-F5C0-4E10-A6DB-6192E40DC2EF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21BA50-961C-4533-9DC5-D73CFC5296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8D5C0D-2FF5-4B00-80F5-501F64FF8729}" type="datetime1">
              <a:rPr lang="ru-RU"/>
              <a:pPr>
                <a:defRPr/>
              </a:pPr>
              <a:t>21.09.2010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022EAE-24D3-48F7-9ECE-41ED421ED2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14750" y="5715000"/>
            <a:ext cx="500063" cy="53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H:\Documents and Settings\Aida\Рабочий стол\НОвая ГРАФИКА сборник\КАРТИНКИ СБОРНИК_ школьные\__Flo20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500" y="6000750"/>
            <a:ext cx="4095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72438" y="4929188"/>
            <a:ext cx="74295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0" y="5929313"/>
            <a:ext cx="514350" cy="32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8" descr="H:\Documents and Settings\Aida\Рабочий стол\НОвая ГРАФИКА сборник\КАРТИНКИ СБОРНИК_ школьные\__Flo15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500063" y="5357813"/>
            <a:ext cx="7715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H:\Documents and Settings\Aida\Рабочий стол\НОвая ГРАФИКА сборник\КАРТИНКИ СБОРНИК_ школьные\__SUN2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786" y="214290"/>
            <a:ext cx="55623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785786" y="4857760"/>
            <a:ext cx="7511352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Слово о воспитателе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5780782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i="1" dirty="0" smtClean="0">
                <a:ln w="38100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или многосерийная  эпопея </a:t>
            </a:r>
          </a:p>
          <a:p>
            <a:pPr algn="ctr"/>
            <a:r>
              <a:rPr lang="ru-RU" sz="3200" b="1" i="1" spc="50" dirty="0" smtClean="0">
                <a:ln w="3175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«Детский сад со всех сторон» </a:t>
            </a:r>
            <a:endParaRPr lang="ru-RU" sz="3200" b="1" i="1" spc="50" dirty="0">
              <a:ln w="3175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73057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571480"/>
            <a:ext cx="4125545" cy="571504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8" name="Рисунок 7" descr="S730577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3786214" cy="283966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9" name="Рисунок 8" descr="S500106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592" y="3500438"/>
            <a:ext cx="3807094" cy="2857519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3929066"/>
            <a:ext cx="3729006" cy="1938992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– центр художественно-эстетического развития,  приобщения к культурным ценностям и чувашской культуре</a:t>
            </a:r>
          </a:p>
        </p:txBody>
      </p:sp>
      <p:pic>
        <p:nvPicPr>
          <p:cNvPr id="7" name="Содержимое 3" descr="S500098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034" y="500042"/>
            <a:ext cx="3857652" cy="2893239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8" name="Содержимое 3" descr="S50020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857752" y="500042"/>
            <a:ext cx="3810026" cy="285752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9" name="Рисунок 8" descr="S50021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3571876"/>
            <a:ext cx="3807208" cy="2813764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500379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3857652" cy="2893239"/>
          </a:xfrm>
        </p:spPr>
      </p:pic>
      <p:pic>
        <p:nvPicPr>
          <p:cNvPr id="8" name="Рисунок 7" descr="S500118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591856"/>
            <a:ext cx="3929090" cy="2830172"/>
          </a:xfrm>
          <a:prstGeom prst="rect">
            <a:avLst/>
          </a:prstGeom>
        </p:spPr>
      </p:pic>
      <p:pic>
        <p:nvPicPr>
          <p:cNvPr id="5" name="Picture 2" descr="Image3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643438" y="642918"/>
            <a:ext cx="4089800" cy="56436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4572008"/>
            <a:ext cx="3929090" cy="1631216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– центр интеллектуального и познавательного развития дошкольников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S50006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4000528" cy="3000396"/>
          </a:xfrm>
          <a:prstGeom prst="rect">
            <a:avLst/>
          </a:prstGeom>
        </p:spPr>
      </p:pic>
      <p:pic>
        <p:nvPicPr>
          <p:cNvPr id="10" name="Рисунок 9" descr="S500204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7" y="500042"/>
            <a:ext cx="3952902" cy="2964677"/>
          </a:xfrm>
          <a:prstGeom prst="rect">
            <a:avLst/>
          </a:prstGeom>
        </p:spPr>
      </p:pic>
      <p:pic>
        <p:nvPicPr>
          <p:cNvPr id="11" name="Рисунок 10" descr="S50016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5" y="3571876"/>
            <a:ext cx="3905277" cy="29289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Содержимое 4" descr="S73056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6313" y="571480"/>
            <a:ext cx="4000527" cy="3000396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4" name="Рисунок 3" descr="S7305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571480"/>
            <a:ext cx="4000485" cy="3000364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571472" y="3929066"/>
            <a:ext cx="814393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МДОУ «ЦРР – детский сад «Рябинка» -  центр методической поддержки воспитателей Мариинско Посадского района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928926" y="3643314"/>
            <a:ext cx="5786478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marR="0" lvl="0" indent="263525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 тот учитель, кто получает воспитание и образование учителя, а тот, у кого есть внутренняя уверенность в том, что он есть, должен быть и не может быть иным. Эта уверенность встречается редко и может быть доказана только жертвами, которые человек приносит своему призванию. </a:t>
            </a:r>
          </a:p>
          <a:p>
            <a:pPr marL="176213" marR="0" lvl="0" indent="0" algn="ctr" defTabSz="914400" eaLnBrk="0" latinLnBrk="0" hangingPunct="0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Л. Толстой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2714620"/>
            <a:ext cx="519308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cross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Педагоги-новаторы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1 0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330" y="571480"/>
            <a:ext cx="1458278" cy="195072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7" name="Рисунок 6" descr="5 груп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571480"/>
            <a:ext cx="1514993" cy="200024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8" name="Рисунок 7" descr="Залогин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642918"/>
            <a:ext cx="1571636" cy="1928826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9" name="Рисунок 8" descr="грант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786" y="571480"/>
            <a:ext cx="1428760" cy="1953828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Победители конкурса лучших педагогических работников</a:t>
            </a:r>
          </a:p>
        </p:txBody>
      </p:sp>
      <p:pic>
        <p:nvPicPr>
          <p:cNvPr id="7" name="Рисунок 6" descr="S50041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214422"/>
            <a:ext cx="6786610" cy="5027605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572132" y="4143380"/>
            <a:ext cx="3143272" cy="224676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Старший воспитатель</a:t>
            </a:r>
          </a:p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МДОУ  «ЦРР –детский сад «Рябинка» -    </a:t>
            </a:r>
          </a:p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Луцик Т. Г. - Почетный работник общего образования Российской Федерации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50005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571480"/>
            <a:ext cx="4476781" cy="3357586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14612" y="5429264"/>
            <a:ext cx="592935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Учитель-логопед МДОУ  «ЦРР – детский сад «Рябинка» – Гордеева Инна Витальевна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S500099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14942" y="571480"/>
            <a:ext cx="3429006" cy="4572008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5004304.JPG"/>
          <p:cNvPicPr>
            <a:picLocks noGrp="1" noChangeAspect="1"/>
          </p:cNvPicPr>
          <p:nvPr>
            <p:ph idx="1"/>
          </p:nvPr>
        </p:nvPicPr>
        <p:blipFill>
          <a:blip r:embed="rId2"/>
          <a:srcRect l="14388" t="12790"/>
          <a:stretch>
            <a:fillRect/>
          </a:stretch>
        </p:blipFill>
        <p:spPr>
          <a:xfrm>
            <a:off x="571472" y="500042"/>
            <a:ext cx="4488220" cy="3429024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214678" y="5143512"/>
            <a:ext cx="5429288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МДОУ  «ЦРР – детский сад «Рябинка» – Залогина А. Н. – </a:t>
            </a:r>
          </a:p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Почетный работник общего образования Российской Федерации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9" name="Рисунок 8" descr="S500606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500042"/>
            <a:ext cx="3429007" cy="457201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5001438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5143504" y="500042"/>
            <a:ext cx="3571899" cy="4762531"/>
          </a:xfrm>
          <a:prstGeom prst="rect">
            <a:avLst/>
          </a:prstGeom>
        </p:spPr>
      </p:pic>
      <p:pic>
        <p:nvPicPr>
          <p:cNvPr id="11" name="Рисунок 10" descr="S50008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571480"/>
            <a:ext cx="4381530" cy="328614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86116" y="5429264"/>
            <a:ext cx="542928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МДОУ  «ЦРР – детский сад «Рябинка» – </a:t>
            </a:r>
          </a:p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Сергеева  Елизавета Тимофеевна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00034" y="5000636"/>
            <a:ext cx="8229600" cy="1143000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Вас приветствует  творческая студия «Дошкольный мир»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города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Мариинский Посад!</a:t>
            </a:r>
          </a:p>
        </p:txBody>
      </p:sp>
      <p:pic>
        <p:nvPicPr>
          <p:cNvPr id="10" name="Содержимое 6" descr="S500275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28794" y="500042"/>
            <a:ext cx="5310729" cy="3983046"/>
          </a:xfrm>
          <a:ln w="1270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500245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4354194" cy="3597269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071802" y="5500702"/>
            <a:ext cx="542928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МДОУ детский сад «Звездочка» – Елегонова Елена Михайловна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4" name="Рисунок 3" descr="Ле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500042"/>
            <a:ext cx="3589760" cy="4786346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000372"/>
            <a:ext cx="8229600" cy="1143000"/>
          </a:xfrm>
        </p:spPr>
        <p:txBody>
          <a:bodyPr/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ea typeface="+mn-ea"/>
                <a:cs typeface="+mn-cs"/>
              </a:rPr>
              <a:t>Победы воспитанников – результат труда наставника</a:t>
            </a:r>
          </a:p>
        </p:txBody>
      </p:sp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1447800" cy="195072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4" name="Рисунок 3" descr="Грамота1группа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1" y="500042"/>
            <a:ext cx="1500198" cy="2071702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5" name="Рисунок 4" descr="7 группа 00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500042"/>
            <a:ext cx="1500198" cy="2071404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6" name="Рисунок 5" descr="scanimg4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57818" y="500042"/>
            <a:ext cx="1500198" cy="2071702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7" name="Рисунок 6" descr="ВОВ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43768" y="500042"/>
            <a:ext cx="1571636" cy="2071702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SNV1069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52" y="500042"/>
            <a:ext cx="3357586" cy="4357717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2571736" y="5072074"/>
            <a:ext cx="6072230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Победители Всероссийского конкурса </a:t>
            </a:r>
          </a:p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«Сижу, пью чай!» </a:t>
            </a:r>
          </a:p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воспитанница МДОУ «ЦРР  -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/с «Рябинка»</a:t>
            </a:r>
          </a:p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Афанасьева Татьяна и наставник Кошкина Л. В.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2" name="Рисунок 11" descr="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500042"/>
            <a:ext cx="3143272" cy="4357718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Сочи 25.04.2009 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500042"/>
            <a:ext cx="3286148" cy="438153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8" name="Рисунок 7" descr="S50092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500042"/>
            <a:ext cx="3406685" cy="4357718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43174" y="5072074"/>
            <a:ext cx="5643602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Победители Всероссийского конкурса </a:t>
            </a:r>
          </a:p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«Я исследователь»</a:t>
            </a:r>
          </a:p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 МДОУ «ЦРР –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д\с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«Рябинка» Тимофеев Леня и наставник Гордеева И. В.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50005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571480"/>
            <a:ext cx="5357850" cy="4018388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714612" y="4786322"/>
            <a:ext cx="5857916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Победители Всероссийского конкурса </a:t>
            </a:r>
          </a:p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«Попрыгунья стрекоза»</a:t>
            </a:r>
          </a:p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 240-летию рождения И. Крылова</a:t>
            </a:r>
          </a:p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воспитанник МДОУ «ЦРР –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д\с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«Рябинка» Лебедева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Камила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и наставник Соколова Е. Н.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485415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500042"/>
            <a:ext cx="3810000" cy="285750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8" name="Рисунок 7" descr="s35601910.jpg"/>
          <p:cNvPicPr>
            <a:picLocks noChangeAspect="1"/>
          </p:cNvPicPr>
          <p:nvPr/>
        </p:nvPicPr>
        <p:blipFill>
          <a:blip r:embed="rId3"/>
          <a:srcRect b="9999"/>
          <a:stretch>
            <a:fillRect/>
          </a:stretch>
        </p:blipFill>
        <p:spPr>
          <a:xfrm>
            <a:off x="4857752" y="428604"/>
            <a:ext cx="3571875" cy="428628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500298" y="4786322"/>
            <a:ext cx="6143668" cy="163121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Дипломант Всероссийского конкурса </a:t>
            </a:r>
          </a:p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«Созвездие талантов» воспитанница </a:t>
            </a:r>
          </a:p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МДОУ «ЦРР –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д\с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«Рябинка» Ласточкина Аня </a:t>
            </a:r>
          </a:p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наставник музыкальный руководитель  Макарова А. А.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351573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571480"/>
            <a:ext cx="3714776" cy="4327714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8" name="Рисунок 7" descr="s1952339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571480"/>
            <a:ext cx="3714776" cy="4357718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43174" y="5072074"/>
            <a:ext cx="5857916" cy="132343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Победители Всероссийского конкурса </a:t>
            </a:r>
          </a:p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издательского дома «Дрофа» «ОБЖ в рисунках»</a:t>
            </a:r>
          </a:p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воспитанница МДОУ «ЦРР –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д\с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«Рябинка» Андреева Марина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50017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5119" y="571481"/>
            <a:ext cx="5674112" cy="4357718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3000364" y="5072074"/>
            <a:ext cx="5643602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Победители Всероссийского конкурса 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«Пожарный доброволец: вчера, сегодня, завтра» в номинации рисунок воспитанники </a:t>
            </a:r>
          </a:p>
          <a:p>
            <a:pPr algn="ctr">
              <a:spcAft>
                <a:spcPts val="0"/>
              </a:spcAft>
            </a:pP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МДОУ «ЦРР – детский сад «Рябинка»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14348" y="1214422"/>
            <a:ext cx="7786742" cy="33547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Любите детство: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поощряйте его игры,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его забавы, его милый инстинкт.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из вас не сожалел иногда об этом возрасте,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когда на губах вечно смех, </a:t>
            </a: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на душе всегда мир? </a:t>
            </a:r>
          </a:p>
          <a:p>
            <a:pPr algn="ctr"/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Ж.-Ж. Руссо</a:t>
            </a:r>
          </a:p>
          <a:p>
            <a:pPr algn="ctr"/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939784"/>
          </a:xfrm>
        </p:spPr>
        <p:txBody>
          <a:bodyPr/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Система дошкольного образования Мариинско -  Посадского района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A2E2A-D453-42A1-B315-82D2AA7839D4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47" name="AutoShape 48"/>
          <p:cNvSpPr>
            <a:spLocks noChangeArrowheads="1"/>
          </p:cNvSpPr>
          <p:nvPr/>
        </p:nvSpPr>
        <p:spPr bwMode="gray">
          <a:xfrm>
            <a:off x="2214546" y="2928934"/>
            <a:ext cx="4419600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336699"/>
                </a:solidFill>
              </a:rPr>
              <a:t>МДОУ </a:t>
            </a:r>
            <a:r>
              <a:rPr lang="ru-RU" b="1" kern="0" dirty="0" err="1">
                <a:solidFill>
                  <a:srgbClr val="336699"/>
                </a:solidFill>
              </a:rPr>
              <a:t>д/с «Колос»</a:t>
            </a:r>
            <a:endParaRPr lang="en-US" b="1" kern="0" dirty="0" err="1">
              <a:solidFill>
                <a:srgbClr val="336699"/>
              </a:solidFill>
            </a:endParaRPr>
          </a:p>
        </p:txBody>
      </p:sp>
      <p:sp>
        <p:nvSpPr>
          <p:cNvPr id="48" name="AutoShape 49"/>
          <p:cNvSpPr>
            <a:spLocks noChangeArrowheads="1"/>
          </p:cNvSpPr>
          <p:nvPr/>
        </p:nvSpPr>
        <p:spPr bwMode="gray">
          <a:xfrm>
            <a:off x="1928794" y="2500306"/>
            <a:ext cx="4419600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kern="0" dirty="0" err="1">
                <a:solidFill>
                  <a:srgbClr val="336699"/>
                </a:solidFill>
              </a:rPr>
              <a:t>МДОУ д/с «Солнышко»</a:t>
            </a:r>
            <a:endParaRPr lang="en-US" b="1" kern="0" dirty="0" err="1">
              <a:solidFill>
                <a:srgbClr val="336699"/>
              </a:solidFill>
            </a:endParaRPr>
          </a:p>
        </p:txBody>
      </p:sp>
      <p:sp>
        <p:nvSpPr>
          <p:cNvPr id="49" name="AutoShape 50"/>
          <p:cNvSpPr>
            <a:spLocks noChangeArrowheads="1"/>
          </p:cNvSpPr>
          <p:nvPr/>
        </p:nvSpPr>
        <p:spPr bwMode="gray">
          <a:xfrm>
            <a:off x="1785918" y="2000240"/>
            <a:ext cx="4419600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kern="0" dirty="0" err="1">
                <a:solidFill>
                  <a:srgbClr val="336699"/>
                </a:solidFill>
              </a:rPr>
              <a:t>МДОУ д/с «Колокольчик»</a:t>
            </a:r>
            <a:endParaRPr lang="en-US" b="1" kern="0" dirty="0" err="1">
              <a:solidFill>
                <a:srgbClr val="336699"/>
              </a:solidFill>
            </a:endParaRPr>
          </a:p>
        </p:txBody>
      </p:sp>
      <p:sp>
        <p:nvSpPr>
          <p:cNvPr id="50" name="AutoShape 51"/>
          <p:cNvSpPr>
            <a:spLocks noChangeArrowheads="1"/>
          </p:cNvSpPr>
          <p:nvPr/>
        </p:nvSpPr>
        <p:spPr bwMode="gray">
          <a:xfrm>
            <a:off x="1571604" y="1500174"/>
            <a:ext cx="4419600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336699"/>
                </a:solidFill>
              </a:rPr>
              <a:t>МДОУ </a:t>
            </a:r>
            <a:r>
              <a:rPr lang="ru-RU" b="1" kern="0" dirty="0" err="1">
                <a:solidFill>
                  <a:srgbClr val="336699"/>
                </a:solidFill>
              </a:rPr>
              <a:t>д</a:t>
            </a:r>
            <a:r>
              <a:rPr lang="ru-RU" b="1" kern="0" dirty="0">
                <a:solidFill>
                  <a:srgbClr val="336699"/>
                </a:solidFill>
              </a:rPr>
              <a:t>/с  «</a:t>
            </a:r>
            <a:r>
              <a:rPr lang="ru-RU" b="1" kern="0" dirty="0" err="1">
                <a:solidFill>
                  <a:srgbClr val="336699"/>
                </a:solidFill>
              </a:rPr>
              <a:t>Аленушка</a:t>
            </a:r>
            <a:r>
              <a:rPr lang="ru-RU" b="1" kern="0" dirty="0">
                <a:solidFill>
                  <a:srgbClr val="336699"/>
                </a:solidFill>
              </a:rPr>
              <a:t>»</a:t>
            </a:r>
            <a:endParaRPr lang="en-US" b="1" kern="0" dirty="0">
              <a:solidFill>
                <a:srgbClr val="336699"/>
              </a:solidFill>
            </a:endParaRPr>
          </a:p>
        </p:txBody>
      </p:sp>
      <p:sp>
        <p:nvSpPr>
          <p:cNvPr id="51" name="AutoShape 52"/>
          <p:cNvSpPr>
            <a:spLocks noChangeArrowheads="1"/>
          </p:cNvSpPr>
          <p:nvPr/>
        </p:nvSpPr>
        <p:spPr bwMode="gray">
          <a:xfrm>
            <a:off x="1357290" y="1000108"/>
            <a:ext cx="6715172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99"/>
                </a:solidFill>
                <a:effectLst/>
                <a:uLnTx/>
                <a:uFillTx/>
              </a:rPr>
              <a:t>МДОУ «Центр развития ребенка – детский сад «Рябинка»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336699"/>
              </a:solidFill>
              <a:effectLst/>
              <a:uLnTx/>
              <a:uFillTx/>
            </a:endParaRPr>
          </a:p>
        </p:txBody>
      </p:sp>
      <p:grpSp>
        <p:nvGrpSpPr>
          <p:cNvPr id="52" name="Group 81"/>
          <p:cNvGrpSpPr>
            <a:grpSpLocks/>
          </p:cNvGrpSpPr>
          <p:nvPr/>
        </p:nvGrpSpPr>
        <p:grpSpPr bwMode="auto">
          <a:xfrm>
            <a:off x="1000100" y="1428736"/>
            <a:ext cx="355600" cy="381000"/>
            <a:chOff x="2078" y="1680"/>
            <a:chExt cx="1615" cy="1615"/>
          </a:xfrm>
        </p:grpSpPr>
        <p:sp>
          <p:nvSpPr>
            <p:cNvPr id="53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0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shade val="54118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9" name="Group 53"/>
          <p:cNvGrpSpPr>
            <a:grpSpLocks/>
          </p:cNvGrpSpPr>
          <p:nvPr/>
        </p:nvGrpSpPr>
        <p:grpSpPr bwMode="auto">
          <a:xfrm>
            <a:off x="2143108" y="3929066"/>
            <a:ext cx="381000" cy="381000"/>
            <a:chOff x="2078" y="1680"/>
            <a:chExt cx="1615" cy="1615"/>
          </a:xfrm>
        </p:grpSpPr>
        <p:sp>
          <p:nvSpPr>
            <p:cNvPr id="60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0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shade val="54118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6" name="Group 60"/>
          <p:cNvGrpSpPr>
            <a:grpSpLocks/>
          </p:cNvGrpSpPr>
          <p:nvPr/>
        </p:nvGrpSpPr>
        <p:grpSpPr bwMode="auto">
          <a:xfrm>
            <a:off x="785786" y="1000108"/>
            <a:ext cx="381000" cy="381000"/>
            <a:chOff x="2078" y="1680"/>
            <a:chExt cx="1615" cy="1615"/>
          </a:xfrm>
        </p:grpSpPr>
        <p:sp>
          <p:nvSpPr>
            <p:cNvPr id="6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0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shade val="54118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Group 67"/>
          <p:cNvGrpSpPr>
            <a:grpSpLocks/>
          </p:cNvGrpSpPr>
          <p:nvPr/>
        </p:nvGrpSpPr>
        <p:grpSpPr bwMode="auto">
          <a:xfrm>
            <a:off x="1214414" y="1928802"/>
            <a:ext cx="381000" cy="381000"/>
            <a:chOff x="2078" y="1680"/>
            <a:chExt cx="1615" cy="1615"/>
          </a:xfrm>
        </p:grpSpPr>
        <p:sp>
          <p:nvSpPr>
            <p:cNvPr id="74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0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shade val="54118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74"/>
          <p:cNvGrpSpPr>
            <a:grpSpLocks/>
          </p:cNvGrpSpPr>
          <p:nvPr/>
        </p:nvGrpSpPr>
        <p:grpSpPr bwMode="auto">
          <a:xfrm>
            <a:off x="1643042" y="2928934"/>
            <a:ext cx="381000" cy="381000"/>
            <a:chOff x="2078" y="1680"/>
            <a:chExt cx="1615" cy="1615"/>
          </a:xfrm>
        </p:grpSpPr>
        <p:sp>
          <p:nvSpPr>
            <p:cNvPr id="81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0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shade val="54118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7" name="Group 53"/>
          <p:cNvGrpSpPr>
            <a:grpSpLocks/>
          </p:cNvGrpSpPr>
          <p:nvPr/>
        </p:nvGrpSpPr>
        <p:grpSpPr bwMode="auto">
          <a:xfrm>
            <a:off x="1428728" y="2428868"/>
            <a:ext cx="381000" cy="381000"/>
            <a:chOff x="2078" y="1680"/>
            <a:chExt cx="1615" cy="1615"/>
          </a:xfrm>
        </p:grpSpPr>
        <p:sp>
          <p:nvSpPr>
            <p:cNvPr id="8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0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0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2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shade val="54118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4" name="Group 81"/>
          <p:cNvGrpSpPr>
            <a:grpSpLocks/>
          </p:cNvGrpSpPr>
          <p:nvPr/>
        </p:nvGrpSpPr>
        <p:grpSpPr bwMode="auto">
          <a:xfrm>
            <a:off x="1918316" y="3433762"/>
            <a:ext cx="355600" cy="381000"/>
            <a:chOff x="2078" y="1680"/>
            <a:chExt cx="1615" cy="1615"/>
          </a:xfrm>
        </p:grpSpPr>
        <p:sp>
          <p:nvSpPr>
            <p:cNvPr id="95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6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7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0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8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9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shade val="54118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0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01" name="AutoShape 48"/>
          <p:cNvSpPr>
            <a:spLocks noChangeArrowheads="1"/>
          </p:cNvSpPr>
          <p:nvPr/>
        </p:nvSpPr>
        <p:spPr bwMode="gray">
          <a:xfrm>
            <a:off x="2428860" y="3429000"/>
            <a:ext cx="4419600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336699"/>
                </a:solidFill>
              </a:rPr>
              <a:t>МДОУ </a:t>
            </a:r>
            <a:r>
              <a:rPr lang="ru-RU" b="1" kern="0" dirty="0" err="1">
                <a:solidFill>
                  <a:srgbClr val="336699"/>
                </a:solidFill>
              </a:rPr>
              <a:t>д</a:t>
            </a:r>
            <a:r>
              <a:rPr lang="ru-RU" b="1" kern="0" dirty="0">
                <a:solidFill>
                  <a:srgbClr val="336699"/>
                </a:solidFill>
              </a:rPr>
              <a:t>/с «Звездочка»</a:t>
            </a:r>
            <a:endParaRPr lang="en-US" b="1" kern="0" dirty="0" err="1">
              <a:solidFill>
                <a:srgbClr val="336699"/>
              </a:solidFill>
            </a:endParaRPr>
          </a:p>
        </p:txBody>
      </p:sp>
      <p:sp>
        <p:nvSpPr>
          <p:cNvPr id="102" name="AutoShape 48"/>
          <p:cNvSpPr>
            <a:spLocks noChangeArrowheads="1"/>
          </p:cNvSpPr>
          <p:nvPr/>
        </p:nvSpPr>
        <p:spPr bwMode="gray">
          <a:xfrm>
            <a:off x="2643174" y="3929066"/>
            <a:ext cx="4419600" cy="36512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336699"/>
                </a:solidFill>
              </a:rPr>
              <a:t>МДОУ «Светлячок»</a:t>
            </a:r>
            <a:endParaRPr lang="en-US" b="1" kern="0" dirty="0">
              <a:solidFill>
                <a:srgbClr val="336699"/>
              </a:solidFill>
            </a:endParaRPr>
          </a:p>
        </p:txBody>
      </p:sp>
      <p:grpSp>
        <p:nvGrpSpPr>
          <p:cNvPr id="103" name="Group 60"/>
          <p:cNvGrpSpPr>
            <a:grpSpLocks/>
          </p:cNvGrpSpPr>
          <p:nvPr/>
        </p:nvGrpSpPr>
        <p:grpSpPr bwMode="auto">
          <a:xfrm>
            <a:off x="2428860" y="4429132"/>
            <a:ext cx="381000" cy="381000"/>
            <a:chOff x="2078" y="1680"/>
            <a:chExt cx="1615" cy="1615"/>
          </a:xfrm>
        </p:grpSpPr>
        <p:sp>
          <p:nvSpPr>
            <p:cNvPr id="104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5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6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0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7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8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shade val="54118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9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7" name="AutoShape 52"/>
          <p:cNvSpPr>
            <a:spLocks noChangeArrowheads="1"/>
          </p:cNvSpPr>
          <p:nvPr/>
        </p:nvSpPr>
        <p:spPr bwMode="gray">
          <a:xfrm>
            <a:off x="2928926" y="4429132"/>
            <a:ext cx="4419600" cy="36512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336699"/>
                </a:solidFill>
              </a:rPr>
              <a:t>МДОУ </a:t>
            </a:r>
            <a:r>
              <a:rPr lang="ru-RU" b="1" kern="0" dirty="0" err="1">
                <a:solidFill>
                  <a:srgbClr val="336699"/>
                </a:solidFill>
              </a:rPr>
              <a:t>д</a:t>
            </a:r>
            <a:r>
              <a:rPr lang="ru-RU" b="1" kern="0" dirty="0">
                <a:solidFill>
                  <a:srgbClr val="336699"/>
                </a:solidFill>
              </a:rPr>
              <a:t>/с «Колобок»</a:t>
            </a:r>
            <a:endParaRPr lang="en-US" b="1" kern="0" dirty="0">
              <a:solidFill>
                <a:srgbClr val="336699"/>
              </a:solidFill>
            </a:endParaRPr>
          </a:p>
        </p:txBody>
      </p:sp>
      <p:sp>
        <p:nvSpPr>
          <p:cNvPr id="118" name="AutoShape 48"/>
          <p:cNvSpPr>
            <a:spLocks noChangeArrowheads="1"/>
          </p:cNvSpPr>
          <p:nvPr/>
        </p:nvSpPr>
        <p:spPr bwMode="gray">
          <a:xfrm>
            <a:off x="3214678" y="4929198"/>
            <a:ext cx="4419600" cy="36512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>
                <a:solidFill>
                  <a:srgbClr val="336699"/>
                </a:solidFill>
              </a:rPr>
              <a:t>6 дошкольных групп при МОУ района</a:t>
            </a:r>
            <a:endParaRPr lang="en-US" b="1" kern="0" dirty="0">
              <a:solidFill>
                <a:srgbClr val="336699"/>
              </a:solidFill>
            </a:endParaRPr>
          </a:p>
        </p:txBody>
      </p:sp>
      <p:grpSp>
        <p:nvGrpSpPr>
          <p:cNvPr id="119" name="Group 67"/>
          <p:cNvGrpSpPr>
            <a:grpSpLocks/>
          </p:cNvGrpSpPr>
          <p:nvPr/>
        </p:nvGrpSpPr>
        <p:grpSpPr bwMode="auto">
          <a:xfrm>
            <a:off x="2714612" y="4929198"/>
            <a:ext cx="381000" cy="381000"/>
            <a:chOff x="2078" y="1680"/>
            <a:chExt cx="1615" cy="1615"/>
          </a:xfrm>
        </p:grpSpPr>
        <p:sp>
          <p:nvSpPr>
            <p:cNvPr id="120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1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2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0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3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4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shade val="54118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5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26" name="Group 74"/>
          <p:cNvGrpSpPr>
            <a:grpSpLocks/>
          </p:cNvGrpSpPr>
          <p:nvPr/>
        </p:nvGrpSpPr>
        <p:grpSpPr bwMode="auto">
          <a:xfrm>
            <a:off x="2928926" y="5429264"/>
            <a:ext cx="381000" cy="381000"/>
            <a:chOff x="2078" y="1680"/>
            <a:chExt cx="1615" cy="1615"/>
          </a:xfrm>
        </p:grpSpPr>
        <p:sp>
          <p:nvSpPr>
            <p:cNvPr id="127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8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9" name="Oval 7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0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8D67E1">
                    <a:gamma/>
                    <a:shade val="0"/>
                    <a:invGamma/>
                  </a:srgbClr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1" name="Oval 7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shade val="54118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8D67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3" name="AutoShape 48"/>
          <p:cNvSpPr>
            <a:spLocks noChangeArrowheads="1"/>
          </p:cNvSpPr>
          <p:nvPr/>
        </p:nvSpPr>
        <p:spPr bwMode="gray">
          <a:xfrm>
            <a:off x="3428992" y="5429264"/>
            <a:ext cx="4419600" cy="357190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ru-RU" b="1" kern="0" dirty="0">
                <a:solidFill>
                  <a:srgbClr val="336699"/>
                </a:solidFill>
              </a:rPr>
              <a:t>Восстанавливается детский сад «Радуга» </a:t>
            </a:r>
            <a:endParaRPr lang="en-US" b="1" kern="0" dirty="0">
              <a:solidFill>
                <a:srgbClr val="336699"/>
              </a:solidFill>
            </a:endParaRPr>
          </a:p>
        </p:txBody>
      </p:sp>
      <p:grpSp>
        <p:nvGrpSpPr>
          <p:cNvPr id="110" name="Group 81"/>
          <p:cNvGrpSpPr>
            <a:grpSpLocks/>
          </p:cNvGrpSpPr>
          <p:nvPr/>
        </p:nvGrpSpPr>
        <p:grpSpPr bwMode="auto">
          <a:xfrm>
            <a:off x="3214678" y="5929330"/>
            <a:ext cx="355600" cy="381000"/>
            <a:chOff x="2078" y="1680"/>
            <a:chExt cx="1615" cy="1615"/>
          </a:xfrm>
        </p:grpSpPr>
        <p:sp>
          <p:nvSpPr>
            <p:cNvPr id="111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2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3" name="Oval 8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tint val="0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tint val="0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4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5" name="Oval 8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9999FF">
                    <a:gamma/>
                    <a:shade val="54118"/>
                    <a:invGamma/>
                  </a:srgbClr>
                </a:gs>
                <a:gs pos="50000">
                  <a:srgbClr val="9999FF"/>
                </a:gs>
                <a:gs pos="100000">
                  <a:srgbClr val="9999FF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6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4" name="AutoShape 48"/>
          <p:cNvSpPr>
            <a:spLocks noChangeArrowheads="1"/>
          </p:cNvSpPr>
          <p:nvPr/>
        </p:nvSpPr>
        <p:spPr bwMode="gray">
          <a:xfrm>
            <a:off x="3643306" y="5929330"/>
            <a:ext cx="4419600" cy="365124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ru-RU" b="1" kern="0" dirty="0" smtClean="0">
              <a:solidFill>
                <a:srgbClr val="336699"/>
              </a:solidFill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Всего 700 детей.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kern="0" dirty="0">
              <a:solidFill>
                <a:srgbClr val="336699"/>
              </a:solidFill>
            </a:endParaRPr>
          </a:p>
        </p:txBody>
      </p:sp>
      <p:sp>
        <p:nvSpPr>
          <p:cNvPr id="136" name="Прямоугольник 135"/>
          <p:cNvSpPr/>
          <p:nvPr/>
        </p:nvSpPr>
        <p:spPr>
          <a:xfrm>
            <a:off x="285720" y="6286520"/>
            <a:ext cx="885828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Все дошкольные образовательные учреждения имеют лицензию и прошли аккредитацию.</a:t>
            </a:r>
            <a:endParaRPr lang="ru-RU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Квалификационный</a:t>
            </a:r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</a:rPr>
              <a:t>уровень педагогов  ДОУ</a:t>
            </a:r>
            <a:r>
              <a:rPr lang="en-US" sz="2200" b="1" dirty="0" smtClean="0">
                <a:solidFill>
                  <a:srgbClr val="FF0000"/>
                </a:solidFill>
              </a:rPr>
              <a:t/>
            </a:r>
            <a:br>
              <a:rPr lang="en-US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 </a:t>
            </a:r>
            <a:r>
              <a:rPr lang="ru-RU" sz="2200" b="1" dirty="0" err="1" smtClean="0">
                <a:solidFill>
                  <a:srgbClr val="FF0000"/>
                </a:solidFill>
              </a:rPr>
              <a:t>Мариинско</a:t>
            </a:r>
            <a:r>
              <a:rPr lang="ru-RU" sz="2200" b="1" dirty="0" smtClean="0">
                <a:solidFill>
                  <a:srgbClr val="FF0000"/>
                </a:solidFill>
              </a:rPr>
              <a:t> Посадского района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571472" y="1500174"/>
          <a:ext cx="821537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0042"/>
            <a:ext cx="8943980" cy="725470"/>
          </a:xfrm>
        </p:spPr>
        <p:txBody>
          <a:bodyPr/>
          <a:lstStyle/>
          <a:p>
            <a:r>
              <a:rPr lang="ru-RU" sz="2200" b="1" dirty="0" smtClean="0">
                <a:solidFill>
                  <a:srgbClr val="FF0000"/>
                </a:solidFill>
              </a:rPr>
              <a:t>Количество педагогов ДОУ </a:t>
            </a:r>
            <a:r>
              <a:rPr lang="ru-RU" sz="2200" b="1" dirty="0" err="1" smtClean="0">
                <a:solidFill>
                  <a:srgbClr val="FF0000"/>
                </a:solidFill>
              </a:rPr>
              <a:t>Мариинско-Посадского</a:t>
            </a:r>
            <a:r>
              <a:rPr lang="ru-RU" sz="2200" b="1" dirty="0" smtClean="0">
                <a:solidFill>
                  <a:srgbClr val="FF0000"/>
                </a:solidFill>
              </a:rPr>
              <a:t> района, </a:t>
            </a:r>
            <a:br>
              <a:rPr lang="ru-RU" sz="2200" b="1" dirty="0" smtClean="0">
                <a:solidFill>
                  <a:srgbClr val="FF0000"/>
                </a:solidFill>
              </a:rPr>
            </a:br>
            <a:r>
              <a:rPr lang="ru-RU" sz="2200" b="1" dirty="0" smtClean="0">
                <a:solidFill>
                  <a:srgbClr val="FF0000"/>
                </a:solidFill>
              </a:rPr>
              <a:t>имеющих высшее образование (в %)</a:t>
            </a:r>
            <a:r>
              <a:rPr lang="ru-RU" sz="2200" dirty="0" smtClean="0"/>
              <a:t/>
            </a:r>
            <a:br>
              <a:rPr lang="ru-RU" sz="2200" dirty="0" smtClean="0"/>
            </a:br>
            <a:endParaRPr lang="ru-RU" sz="2200" dirty="0"/>
          </a:p>
        </p:txBody>
      </p:sp>
      <p:graphicFrame>
        <p:nvGraphicFramePr>
          <p:cNvPr id="7" name="Диаграмма 6"/>
          <p:cNvGraphicFramePr/>
          <p:nvPr/>
        </p:nvGraphicFramePr>
        <p:xfrm>
          <a:off x="1285852" y="1214422"/>
          <a:ext cx="7072362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5A2E2A-D453-42A1-B315-82D2AA7839D4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14348" y="2571744"/>
            <a:ext cx="78766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Учреждения – новаторы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43174" y="4143380"/>
            <a:ext cx="5929354" cy="209288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>
              <a:lnSpc>
                <a:spcPct val="150000"/>
              </a:lnSpc>
              <a:defRPr sz="1600" b="1" i="0" u="none" strike="noStrike" kern="1200" baseline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воспитания ребенка требуется более проникновенное мышление, более глубокая мудрость, чем для управления государством. </a:t>
            </a:r>
          </a:p>
          <a:p>
            <a:pPr marL="176213" algn="ctr">
              <a:defRPr sz="1600" b="1" i="0" u="none" strike="noStrike" kern="1200" baseline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endParaRPr lang="ru-RU" sz="2000" b="1" i="1" dirty="0" smtClean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176213" algn="ctr">
              <a:defRPr sz="1600" b="1" i="0" u="none" strike="noStrike" kern="1200" baseline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Уильям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Чэннинг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Рисунок 4" descr="1 0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500042"/>
            <a:ext cx="1438656" cy="195072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8" name="Рисунок 7" descr="1 00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108" y="500042"/>
            <a:ext cx="1463040" cy="1944624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10" name="Рисунок 9" descr="1 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7620" y="500042"/>
            <a:ext cx="1420368" cy="195072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11" name="Рисунок 10" descr="1 00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571480"/>
            <a:ext cx="1386840" cy="1933720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13" name="Рисунок 12" descr="7 группа 00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5206" y="571480"/>
            <a:ext cx="1408176" cy="1859965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Рябинка сверху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30000"/>
          </a:blip>
          <a:stretch>
            <a:fillRect/>
          </a:stretch>
        </p:blipFill>
        <p:spPr>
          <a:xfrm>
            <a:off x="0" y="0"/>
            <a:ext cx="9286908" cy="6858000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642918"/>
            <a:ext cx="4429156" cy="151128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Муниципальное дошкольное образовательное учреждение  «Центр развития ребенка – детский сад «Рябинка» - </a:t>
            </a:r>
            <a:b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победитель конкурса образовательных учреждений активно внедряющих инновационные программы.</a:t>
            </a:r>
            <a:br>
              <a:rPr lang="ru-RU" sz="2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рябина11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EEEBEB"/>
              </a:clrFrom>
              <a:clrTo>
                <a:srgbClr val="EEEBE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4282" y="285728"/>
            <a:ext cx="3357555" cy="22910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rcRect t="27947" r="27465" b="11956"/>
          <a:stretch>
            <a:fillRect/>
          </a:stretch>
        </p:blipFill>
        <p:spPr>
          <a:xfrm>
            <a:off x="571472" y="618325"/>
            <a:ext cx="4286280" cy="4778147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571472" y="5357826"/>
            <a:ext cx="8143932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Заведующий  МДОУ «ЦРР – детский сад «Рябинка» </a:t>
            </a:r>
          </a:p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Заслуженный учитель  Российской Федерации</a:t>
            </a:r>
          </a:p>
          <a:p>
            <a:pPr marL="176213" algn="ctr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Луцик Людмила Васильевна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571480"/>
            <a:ext cx="3571900" cy="255454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 algn="ctr">
              <a:defRPr sz="1600" b="1" i="0" u="none" strike="noStrike" kern="1200" baseline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Благодаря моей профессии я получаю возможность помогать людям –  и себе. </a:t>
            </a:r>
          </a:p>
          <a:p>
            <a:pPr marL="176213" algn="ctr">
              <a:defRPr sz="1600" b="1" i="0" u="none" strike="noStrike" kern="1200" baseline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Это делает мою жизнь богаче и наполняет ее смыслом.</a:t>
            </a:r>
          </a:p>
          <a:p>
            <a:pPr marL="176213" algn="ctr">
              <a:defRPr sz="1600" b="1" i="0" u="none" strike="noStrike" kern="1200" baseline="0">
                <a:solidFill>
                  <a:srgbClr val="800000"/>
                </a:solidFill>
                <a:latin typeface="Arial" pitchFamily="34" charset="0"/>
                <a:ea typeface="+mn-ea"/>
                <a:cs typeface="Arial" pitchFamily="34" charset="0"/>
              </a:defRPr>
            </a:pP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Хелен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Хайс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15370" cy="1015663"/>
          </a:xfr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6213"/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Детский сад – центр физического развития дошкольников и  реализации </a:t>
            </a:r>
            <a:r>
              <a:rPr lang="ru-RU" sz="2000" b="1" i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здоровьесберегающих</a:t>
            </a:r>
            <a: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технологии</a:t>
            </a:r>
            <a:br>
              <a:rPr lang="ru-RU" sz="2000" b="1" i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lang="ru-RU" sz="2000" b="1" i="1" dirty="0">
              <a:solidFill>
                <a:srgbClr val="C0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Рисунок 7" descr="S73057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643050"/>
            <a:ext cx="4192693" cy="3000396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  <p:pic>
        <p:nvPicPr>
          <p:cNvPr id="9" name="Рисунок 8" descr="S730578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1643050"/>
            <a:ext cx="3643338" cy="4857784"/>
          </a:xfrm>
          <a:prstGeom prst="rect">
            <a:avLst/>
          </a:prstGeom>
          <a:ln w="12700">
            <a:solidFill>
              <a:srgbClr val="66FF3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детский 2">
  <a:themeElements>
    <a:clrScheme name="Другая 49">
      <a:dk1>
        <a:srgbClr val="8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детский 2</Template>
  <TotalTime>428</TotalTime>
  <Words>605</Words>
  <Application>Microsoft Office PowerPoint</Application>
  <PresentationFormat>Экран (4:3)</PresentationFormat>
  <Paragraphs>82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Праздник детский 2</vt:lpstr>
      <vt:lpstr>Слайд 1</vt:lpstr>
      <vt:lpstr>Вас приветствует  творческая студия «Дошкольный мир»  города  Мариинский Посад!</vt:lpstr>
      <vt:lpstr>Система дошкольного образования Мариинско -  Посадского района</vt:lpstr>
      <vt:lpstr>Квалификационный уровень педагогов  ДОУ  Мариинско Посадского района </vt:lpstr>
      <vt:lpstr>Количество педагогов ДОУ Мариинско-Посадского района,  имеющих высшее образование (в %) </vt:lpstr>
      <vt:lpstr>Слайд 6</vt:lpstr>
      <vt:lpstr>Муниципальное дошкольное образовательное учреждение  «Центр развития ребенка – детский сад «Рябинка» -  победитель конкурса образовательных учреждений активно внедряющих инновационные программы. </vt:lpstr>
      <vt:lpstr>Слайд 8</vt:lpstr>
      <vt:lpstr>Детский сад – центр физического развития дошкольников и  реализации здоровьесберегающих технологии </vt:lpstr>
      <vt:lpstr>Слайд 10</vt:lpstr>
      <vt:lpstr>Детский сад – центр художественно-эстетического развития,  приобщения к культурным ценностям и чувашской культуре</vt:lpstr>
      <vt:lpstr>Слайд 12</vt:lpstr>
      <vt:lpstr>Детский сад – центр интеллектуального и познавательного развития дошкольников </vt:lpstr>
      <vt:lpstr>Слайд 14</vt:lpstr>
      <vt:lpstr>Слайд 15</vt:lpstr>
      <vt:lpstr>Победители конкурса лучших педагогических работников</vt:lpstr>
      <vt:lpstr>Слайд 17</vt:lpstr>
      <vt:lpstr>Слайд 18</vt:lpstr>
      <vt:lpstr>Слайд 19</vt:lpstr>
      <vt:lpstr>Слайд 20</vt:lpstr>
      <vt:lpstr>Победы воспитанников – результат труда наставника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dc:description>http://aida.ucoz.ru</dc:description>
  <cp:lastModifiedBy>User</cp:lastModifiedBy>
  <cp:revision>48</cp:revision>
  <dcterms:created xsi:type="dcterms:W3CDTF">2010-09-17T19:44:49Z</dcterms:created>
  <dcterms:modified xsi:type="dcterms:W3CDTF">2010-09-21T03:43:37Z</dcterms:modified>
  <cp:category>шаблоны к Powerpoint</cp:category>
</cp:coreProperties>
</file>